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90" r:id="rId4"/>
    <p:sldId id="275" r:id="rId5"/>
    <p:sldId id="298" r:id="rId6"/>
    <p:sldId id="276" r:id="rId7"/>
    <p:sldId id="277" r:id="rId8"/>
    <p:sldId id="291" r:id="rId9"/>
    <p:sldId id="300" r:id="rId10"/>
    <p:sldId id="296" r:id="rId11"/>
    <p:sldId id="293" r:id="rId12"/>
    <p:sldId id="280" r:id="rId13"/>
    <p:sldId id="297" r:id="rId14"/>
    <p:sldId id="294" r:id="rId15"/>
    <p:sldId id="278" r:id="rId16"/>
    <p:sldId id="279" r:id="rId17"/>
    <p:sldId id="295" r:id="rId18"/>
    <p:sldId id="282" r:id="rId19"/>
    <p:sldId id="283" r:id="rId20"/>
    <p:sldId id="267" r:id="rId21"/>
  </p:sldIdLst>
  <p:sldSz cx="9144000" cy="6858000" type="screen4x3"/>
  <p:notesSz cx="6858000" cy="9144000"/>
  <p:embeddedFontLst>
    <p:embeddedFont>
      <p:font typeface="Twinkl" panose="020B0604020202020204" charset="0"/>
      <p:regular r:id="rId24"/>
      <p:bold r:id="rId25"/>
    </p:embeddedFont>
    <p:embeddedFont>
      <p:font typeface="Calibri" panose="020F0502020204030204" pitchFamily="34" charset="0"/>
      <p:regular r:id="rId26"/>
      <p:bold r:id="rId27"/>
      <p:italic r:id="rId28"/>
      <p:boldItalic r:id="rId29"/>
    </p:embeddedFont>
    <p:embeddedFont>
      <p:font typeface="Comic Sans MS" panose="030F0702030302020204" pitchFamily="66"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s Lear" initials="ML" lastIdx="2" clrIdx="0">
    <p:extLst>
      <p:ext uri="{19B8F6BF-5375-455C-9EA6-DF929625EA0E}">
        <p15:presenceInfo xmlns:p15="http://schemas.microsoft.com/office/powerpoint/2012/main" userId="Mrs Le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D33"/>
    <a:srgbClr val="F08215"/>
    <a:srgbClr val="E5C800"/>
    <a:srgbClr val="00A8E7"/>
    <a:srgbClr val="4DB1E3"/>
    <a:srgbClr val="8C368C"/>
    <a:srgbClr val="CC4794"/>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83181" autoAdjust="0"/>
  </p:normalViewPr>
  <p:slideViewPr>
    <p:cSldViewPr snapToGrid="0" showGuides="1">
      <p:cViewPr varScale="1">
        <p:scale>
          <a:sx n="73" d="100"/>
          <a:sy n="73" d="100"/>
        </p:scale>
        <p:origin x="1278"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11/07/2020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11/07/2020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5</a:t>
            </a:fld>
            <a:endParaRPr lang="en-GB"/>
          </a:p>
        </p:txBody>
      </p:sp>
    </p:spTree>
    <p:extLst>
      <p:ext uri="{BB962C8B-B14F-4D97-AF65-F5344CB8AC3E}">
        <p14:creationId xmlns:p14="http://schemas.microsoft.com/office/powerpoint/2010/main" val="418874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10</a:t>
            </a:fld>
            <a:endParaRPr lang="en-GB"/>
          </a:p>
        </p:txBody>
      </p:sp>
    </p:spTree>
    <p:extLst>
      <p:ext uri="{BB962C8B-B14F-4D97-AF65-F5344CB8AC3E}">
        <p14:creationId xmlns:p14="http://schemas.microsoft.com/office/powerpoint/2010/main" val="414263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dirty="0" smtClean="0">
                <a:latin typeface="Comic Sans MS" pitchFamily="66" charset="0"/>
              </a:rPr>
              <a:t>Put on/take off your coat. </a:t>
            </a:r>
          </a:p>
          <a:p>
            <a:pPr eaLnBrk="1" hangingPunct="1">
              <a:defRPr/>
            </a:pPr>
            <a:r>
              <a:rPr lang="en-GB" dirty="0" smtClean="0">
                <a:latin typeface="Comic Sans MS" pitchFamily="66" charset="0"/>
              </a:rPr>
              <a:t>Put on/take off your jumper/</a:t>
            </a:r>
            <a:r>
              <a:rPr lang="en-GB" dirty="0" err="1" smtClean="0">
                <a:latin typeface="Comic Sans MS" pitchFamily="66" charset="0"/>
              </a:rPr>
              <a:t>cardie</a:t>
            </a:r>
            <a:r>
              <a:rPr lang="en-GB" dirty="0" smtClean="0">
                <a:latin typeface="Comic Sans MS" pitchFamily="66" charset="0"/>
              </a:rPr>
              <a:t>.  </a:t>
            </a:r>
          </a:p>
          <a:p>
            <a:pPr eaLnBrk="1" hangingPunct="1">
              <a:defRPr/>
            </a:pPr>
            <a:r>
              <a:rPr lang="en-GB" dirty="0" smtClean="0">
                <a:latin typeface="Comic Sans MS" pitchFamily="66" charset="0"/>
              </a:rPr>
              <a:t>Begin to take care of own belongings.  </a:t>
            </a:r>
          </a:p>
          <a:p>
            <a:pPr eaLnBrk="1" hangingPunct="1">
              <a:defRPr/>
            </a:pPr>
            <a:r>
              <a:rPr lang="en-GB" dirty="0" smtClean="0">
                <a:latin typeface="Comic Sans MS" pitchFamily="66" charset="0"/>
              </a:rPr>
              <a:t>Use a knife &amp; fork.  Drink from a cup.  </a:t>
            </a:r>
          </a:p>
          <a:p>
            <a:pPr eaLnBrk="1" hangingPunct="1">
              <a:defRPr/>
            </a:pPr>
            <a:r>
              <a:rPr lang="en-GB" dirty="0" smtClean="0">
                <a:latin typeface="Comic Sans MS" pitchFamily="66" charset="0"/>
              </a:rPr>
              <a:t>Use the toilet independently.  </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15</a:t>
            </a:fld>
            <a:endParaRPr lang="en-GB"/>
          </a:p>
        </p:txBody>
      </p:sp>
    </p:spTree>
    <p:extLst>
      <p:ext uri="{BB962C8B-B14F-4D97-AF65-F5344CB8AC3E}">
        <p14:creationId xmlns:p14="http://schemas.microsoft.com/office/powerpoint/2010/main" val="211229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17</a:t>
            </a:fld>
            <a:endParaRPr lang="en-GB"/>
          </a:p>
        </p:txBody>
      </p:sp>
    </p:spTree>
    <p:extLst>
      <p:ext uri="{BB962C8B-B14F-4D97-AF65-F5344CB8AC3E}">
        <p14:creationId xmlns:p14="http://schemas.microsoft.com/office/powerpoint/2010/main" val="99017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18</a:t>
            </a:fld>
            <a:endParaRPr lang="en-GB"/>
          </a:p>
        </p:txBody>
      </p:sp>
    </p:spTree>
    <p:extLst>
      <p:ext uri="{BB962C8B-B14F-4D97-AF65-F5344CB8AC3E}">
        <p14:creationId xmlns:p14="http://schemas.microsoft.com/office/powerpoint/2010/main" val="3558093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4.jpeg"/><Relationship Id="rId4" Type="http://schemas.openxmlformats.org/officeDocument/2006/relationships/hyperlink" Target="https://www.hassellschool.org/parents/school-lunch-menu"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896810/EYFS_Early_Adopter_Framework.pdf" TargetMode="External"/><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hyperlink" Target="https://www.gov.uk/early-years-foundation-stage"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5.png"/><Relationship Id="rId7"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hyperlink" Target="http://help.evidence.me/parent-share/" TargetMode="External"/><Relationship Id="rId5" Type="http://schemas.openxmlformats.org/officeDocument/2006/relationships/image" Target="../media/image34.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hyperlink" Target="https://www.hassellschool.org/parents/ptf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www.hassellschool.org/our-school/happy-times-care-club" TargetMode="External"/><Relationship Id="rId4" Type="http://schemas.openxmlformats.org/officeDocument/2006/relationships/image" Target="../media/image25.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bbc.co.uk/cbeebies/curations/starting-school-curation"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14.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hyperlink" Target="https://www.clivemark.co.uk/schoolwear" TargetMode="External"/><Relationship Id="rId3" Type="http://schemas.openxmlformats.org/officeDocument/2006/relationships/image" Target="../media/image11.png"/><Relationship Id="rId7" Type="http://schemas.openxmlformats.org/officeDocument/2006/relationships/hyperlink" Target="https://www.smartacademyuniform.co.uk/" TargetMode="Externa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hyperlink" Target="https://hassellschool.org/parents/uniform" TargetMode="External"/><Relationship Id="rId5" Type="http://schemas.openxmlformats.org/officeDocument/2006/relationships/image" Target="../media/image13.JP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lmaacademy.co.uk/about/" TargetMode="External"/><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4.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442" y="2386746"/>
            <a:ext cx="681458" cy="738844"/>
          </a:xfrm>
          <a:prstGeom prst="rect">
            <a:avLst/>
          </a:prstGeom>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Lunch time </a:t>
            </a:r>
          </a:p>
          <a:p>
            <a:pPr algn="ctr"/>
            <a:r>
              <a:rPr lang="en-GB" sz="1600" dirty="0" smtClean="0">
                <a:solidFill>
                  <a:schemeClr val="tx1"/>
                </a:solidFill>
              </a:rPr>
              <a:t>At lunch time the staff stay with the children , Reception aged children are entitled to free school meals.  You are welcome to send your child with a healthy packed lunch.  We are a NO NUT school.  We have children and staff with allergies including Miss Ryan.  Thank you for helping to keep us safe.   Water bottles are needed each day too. </a:t>
            </a:r>
          </a:p>
          <a:p>
            <a:pPr algn="ctr"/>
            <a:r>
              <a:rPr lang="en-GB" sz="1600" dirty="0" smtClean="0">
                <a:solidFill>
                  <a:schemeClr val="tx1"/>
                </a:solidFill>
              </a:rPr>
              <a:t>Our lunches are provided by AIP, find details </a:t>
            </a:r>
            <a:r>
              <a:rPr lang="en-GB" sz="1600" dirty="0" smtClean="0">
                <a:solidFill>
                  <a:schemeClr val="tx1"/>
                </a:solidFill>
                <a:hlinkClick r:id="rId4"/>
              </a:rPr>
              <a:t>here</a:t>
            </a:r>
            <a:r>
              <a:rPr lang="en-GB" sz="1600" dirty="0" smtClean="0">
                <a:solidFill>
                  <a:schemeClr val="tx1"/>
                </a:solidFill>
              </a:rPr>
              <a:t>. </a:t>
            </a:r>
            <a:endParaRPr lang="en-GB" sz="1600" dirty="0">
              <a:solidFill>
                <a:schemeClr val="tx1"/>
              </a:solidFill>
            </a:endParaRPr>
          </a:p>
        </p:txBody>
      </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18" name="Picture 17"/>
          <p:cNvPicPr>
            <a:picLocks noChangeAspect="1"/>
          </p:cNvPicPr>
          <p:nvPr/>
        </p:nvPicPr>
        <p:blipFill rotWithShape="1">
          <a:blip r:embed="rId6"/>
          <a:srcRect l="57448" t="33535" r="20945" b="12174"/>
          <a:stretch/>
        </p:blipFill>
        <p:spPr>
          <a:xfrm>
            <a:off x="1447662" y="2654012"/>
            <a:ext cx="2430422" cy="3433267"/>
          </a:xfrm>
          <a:prstGeom prst="rect">
            <a:avLst/>
          </a:prstGeom>
        </p:spPr>
      </p:pic>
      <p:pic>
        <p:nvPicPr>
          <p:cNvPr id="19" name="Picture 18"/>
          <p:cNvPicPr>
            <a:picLocks noChangeAspect="1"/>
          </p:cNvPicPr>
          <p:nvPr/>
        </p:nvPicPr>
        <p:blipFill rotWithShape="1">
          <a:blip r:embed="rId6"/>
          <a:srcRect l="27868" t="28311" r="45175" b="7509"/>
          <a:stretch/>
        </p:blipFill>
        <p:spPr>
          <a:xfrm>
            <a:off x="5036024" y="2566258"/>
            <a:ext cx="2682981" cy="3591228"/>
          </a:xfrm>
          <a:prstGeom prst="rect">
            <a:avLst/>
          </a:prstGeom>
        </p:spPr>
      </p:pic>
      <p:sp>
        <p:nvSpPr>
          <p:cNvPr id="3" name="10-Point Star 2"/>
          <p:cNvSpPr/>
          <p:nvPr/>
        </p:nvSpPr>
        <p:spPr>
          <a:xfrm>
            <a:off x="3549185" y="3736815"/>
            <a:ext cx="1815738" cy="1801836"/>
          </a:xfrm>
          <a:prstGeom prst="star1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smtClean="0"/>
              <a:t>Please remember to tell us about food allergies</a:t>
            </a:r>
            <a:endParaRPr lang="en-GB" dirty="0"/>
          </a:p>
        </p:txBody>
      </p:sp>
    </p:spTree>
    <p:extLst>
      <p:ext uri="{BB962C8B-B14F-4D97-AF65-F5344CB8AC3E}">
        <p14:creationId xmlns:p14="http://schemas.microsoft.com/office/powerpoint/2010/main" val="2048881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What we will learn in Reception class</a:t>
            </a:r>
          </a:p>
          <a:p>
            <a:pPr algn="ctr"/>
            <a:endParaRPr lang="en-GB" sz="1600" dirty="0">
              <a:solidFill>
                <a:schemeClr val="tx1"/>
              </a:solidFill>
            </a:endParaRPr>
          </a:p>
          <a:p>
            <a:pPr algn="ctr"/>
            <a:endParaRPr lang="en-GB" sz="1600" dirty="0" smtClean="0">
              <a:solidFill>
                <a:schemeClr val="tx1"/>
              </a:solidFill>
            </a:endParaRPr>
          </a:p>
          <a:p>
            <a:pPr algn="ctr"/>
            <a:endParaRPr lang="en-GB" sz="1600" dirty="0">
              <a:solidFill>
                <a:schemeClr val="tx1"/>
              </a:solidFill>
            </a:endParaRPr>
          </a:p>
          <a:p>
            <a:pPr algn="ctr"/>
            <a:endParaRPr lang="en-GB" sz="1600" dirty="0" smtClean="0">
              <a:solidFill>
                <a:schemeClr val="tx1"/>
              </a:solidFill>
            </a:endParaRPr>
          </a:p>
          <a:p>
            <a:pPr algn="ctr"/>
            <a:r>
              <a:rPr lang="en-GB" sz="1600" dirty="0" smtClean="0">
                <a:solidFill>
                  <a:schemeClr val="tx1"/>
                </a:solidFill>
              </a:rPr>
              <a:t> </a:t>
            </a:r>
            <a:endParaRPr lang="en-GB" sz="1600" dirty="0">
              <a:solidFill>
                <a:schemeClr val="tx1"/>
              </a:solidFill>
            </a:endParaRPr>
          </a:p>
        </p:txBody>
      </p:sp>
      <p:grpSp>
        <p:nvGrpSpPr>
          <p:cNvPr id="9" name="Group 8"/>
          <p:cNvGrpSpPr/>
          <p:nvPr/>
        </p:nvGrpSpPr>
        <p:grpSpPr>
          <a:xfrm>
            <a:off x="972307" y="2758913"/>
            <a:ext cx="3499022" cy="3719052"/>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sp>
        <p:nvSpPr>
          <p:cNvPr id="18" name="TextBox 17"/>
          <p:cNvSpPr txBox="1"/>
          <p:nvPr/>
        </p:nvSpPr>
        <p:spPr>
          <a:xfrm>
            <a:off x="1734207" y="5656180"/>
            <a:ext cx="2191407" cy="276999"/>
          </a:xfrm>
          <a:prstGeom prst="rect">
            <a:avLst/>
          </a:prstGeom>
          <a:noFill/>
        </p:spPr>
        <p:txBody>
          <a:bodyPr wrap="square" rtlCol="0">
            <a:spAutoFit/>
          </a:bodyPr>
          <a:lstStyle/>
          <a:p>
            <a:r>
              <a:rPr lang="en-GB" sz="1200" dirty="0" smtClean="0">
                <a:hlinkClick r:id="rId5"/>
              </a:rPr>
              <a:t>EYFS – Areas of learning here</a:t>
            </a:r>
            <a:endParaRPr lang="en-GB" sz="1200" dirty="0"/>
          </a:p>
        </p:txBody>
      </p:sp>
      <p:pic>
        <p:nvPicPr>
          <p:cNvPr id="19" name="Picture 18"/>
          <p:cNvPicPr>
            <a:picLocks noChangeAspect="1"/>
          </p:cNvPicPr>
          <p:nvPr/>
        </p:nvPicPr>
        <p:blipFill rotWithShape="1">
          <a:blip r:embed="rId6"/>
          <a:srcRect l="58603" t="11746" r="8318" b="29849"/>
          <a:stretch/>
        </p:blipFill>
        <p:spPr>
          <a:xfrm>
            <a:off x="1547779" y="3361713"/>
            <a:ext cx="2220180" cy="2203915"/>
          </a:xfrm>
          <a:prstGeom prst="rect">
            <a:avLst/>
          </a:prstGeom>
        </p:spPr>
      </p:pic>
      <p:pic>
        <p:nvPicPr>
          <p:cNvPr id="21" name="Picture 20"/>
          <p:cNvPicPr>
            <a:picLocks noChangeAspect="1"/>
          </p:cNvPicPr>
          <p:nvPr/>
        </p:nvPicPr>
        <p:blipFill rotWithShape="1">
          <a:blip r:embed="rId7"/>
          <a:srcRect l="6258" t="42349" r="28432" b="22737"/>
          <a:stretch/>
        </p:blipFill>
        <p:spPr>
          <a:xfrm>
            <a:off x="2868763" y="1073286"/>
            <a:ext cx="4887312" cy="1468914"/>
          </a:xfrm>
          <a:prstGeom prst="rect">
            <a:avLst/>
          </a:prstGeom>
        </p:spPr>
      </p:pic>
      <p:sp>
        <p:nvSpPr>
          <p:cNvPr id="22" name="Rectangle 21"/>
          <p:cNvSpPr/>
          <p:nvPr/>
        </p:nvSpPr>
        <p:spPr>
          <a:xfrm>
            <a:off x="5276340" y="3286021"/>
            <a:ext cx="256802" cy="369332"/>
          </a:xfrm>
          <a:prstGeom prst="rect">
            <a:avLst/>
          </a:prstGeom>
        </p:spPr>
        <p:txBody>
          <a:bodyPr wrap="none">
            <a:spAutoFit/>
          </a:bodyPr>
          <a:lstStyle/>
          <a:p>
            <a:r>
              <a:rPr lang="en-GB" dirty="0" smtClean="0"/>
              <a:t> </a:t>
            </a:r>
            <a:endParaRPr lang="en-GB" dirty="0"/>
          </a:p>
        </p:txBody>
      </p:sp>
      <p:sp>
        <p:nvSpPr>
          <p:cNvPr id="24" name="Rounded Rectangular Callout 23"/>
          <p:cNvSpPr/>
          <p:nvPr/>
        </p:nvSpPr>
        <p:spPr>
          <a:xfrm>
            <a:off x="4376124" y="3158007"/>
            <a:ext cx="4231848" cy="3111882"/>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1"/>
              </a:solidFill>
            </a:endParaRPr>
          </a:p>
          <a:p>
            <a:pPr algn="ctr"/>
            <a:endParaRPr lang="en-GB" sz="1400" dirty="0">
              <a:solidFill>
                <a:schemeClr val="tx1"/>
              </a:solidFill>
            </a:endParaRPr>
          </a:p>
          <a:p>
            <a:pPr algn="ctr"/>
            <a:endParaRPr lang="en-GB" sz="1400" dirty="0" smtClean="0">
              <a:solidFill>
                <a:schemeClr val="tx1"/>
              </a:solidFill>
            </a:endParaRPr>
          </a:p>
          <a:p>
            <a:pPr algn="ctr"/>
            <a:r>
              <a:rPr lang="en-GB" sz="1400" dirty="0" smtClean="0">
                <a:solidFill>
                  <a:schemeClr val="tx1"/>
                </a:solidFill>
              </a:rPr>
              <a:t>In Reception the aim is for all children to reach the Early Learning Goals  (ELG) by the end of the year.  All of our lessons are linked to the children's needs and interests with the aim of reaching or exceeding the ELGs.  At </a:t>
            </a:r>
            <a:r>
              <a:rPr lang="en-GB" sz="1400" dirty="0" err="1" smtClean="0">
                <a:solidFill>
                  <a:schemeClr val="tx1"/>
                </a:solidFill>
              </a:rPr>
              <a:t>Hassell</a:t>
            </a:r>
            <a:r>
              <a:rPr lang="en-GB" sz="1400" dirty="0" smtClean="0">
                <a:solidFill>
                  <a:schemeClr val="tx1"/>
                </a:solidFill>
              </a:rPr>
              <a:t> we have adopted the new ELGs.  </a:t>
            </a:r>
          </a:p>
          <a:p>
            <a:pPr algn="ctr"/>
            <a:endParaRPr lang="en-GB" sz="1400" dirty="0">
              <a:solidFill>
                <a:schemeClr val="tx1"/>
              </a:solidFill>
            </a:endParaRPr>
          </a:p>
          <a:p>
            <a:pPr algn="ctr"/>
            <a:r>
              <a:rPr lang="en-GB" sz="1400" dirty="0" smtClean="0">
                <a:solidFill>
                  <a:schemeClr val="tx1"/>
                </a:solidFill>
              </a:rPr>
              <a:t>.  The Statutory Framework for Early Years can be found </a:t>
            </a:r>
            <a:r>
              <a:rPr lang="en-GB" sz="1400" dirty="0" smtClean="0">
                <a:solidFill>
                  <a:schemeClr val="tx1"/>
                </a:solidFill>
                <a:hlinkClick r:id="rId8"/>
              </a:rPr>
              <a:t>here</a:t>
            </a:r>
            <a:r>
              <a:rPr lang="en-GB" sz="1400" dirty="0" smtClean="0">
                <a:solidFill>
                  <a:schemeClr val="tx1"/>
                </a:solidFill>
              </a:rPr>
              <a:t>. Please contact Miss Ryan if you would like more information. </a:t>
            </a:r>
          </a:p>
          <a:p>
            <a:pPr algn="ctr"/>
            <a:endParaRPr lang="en-GB" sz="1400" dirty="0">
              <a:solidFill>
                <a:schemeClr val="tx1"/>
              </a:solidFill>
            </a:endParaRPr>
          </a:p>
          <a:p>
            <a:pPr algn="ctr"/>
            <a:r>
              <a:rPr lang="en-GB" sz="1400" dirty="0" smtClean="0">
                <a:solidFill>
                  <a:schemeClr val="tx1"/>
                </a:solidFill>
              </a:rPr>
              <a:t>Topic information will be set out at the beginning of each half term.   </a:t>
            </a:r>
          </a:p>
          <a:p>
            <a:pPr algn="ctr"/>
            <a:endParaRPr lang="en-GB" sz="1600" dirty="0">
              <a:solidFill>
                <a:schemeClr val="tx1"/>
              </a:solidFill>
            </a:endParaRPr>
          </a:p>
          <a:p>
            <a:pPr algn="ctr"/>
            <a:endParaRPr lang="en-GB" sz="1600" dirty="0" smtClean="0">
              <a:solidFill>
                <a:schemeClr val="tx1"/>
              </a:solidFill>
            </a:endParaRPr>
          </a:p>
          <a:p>
            <a:pPr algn="ctr"/>
            <a:r>
              <a:rPr lang="en-GB" sz="1600" dirty="0" smtClean="0">
                <a:solidFill>
                  <a:schemeClr val="tx1"/>
                </a:solidFill>
              </a:rPr>
              <a:t> </a:t>
            </a:r>
            <a:endParaRPr lang="en-GB" sz="1600" dirty="0">
              <a:solidFill>
                <a:schemeClr val="tx1"/>
              </a:solidFill>
            </a:endParaRPr>
          </a:p>
        </p:txBody>
      </p:sp>
    </p:spTree>
    <p:extLst>
      <p:ext uri="{BB962C8B-B14F-4D97-AF65-F5344CB8AC3E}">
        <p14:creationId xmlns:p14="http://schemas.microsoft.com/office/powerpoint/2010/main" val="1517558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2773529" y="4059241"/>
            <a:ext cx="2873738" cy="1862667"/>
          </a:xfrm>
          <a:prstGeom prst="wedgeRoundRectCallout">
            <a:avLst>
              <a:gd name="adj1" fmla="val -64925"/>
              <a:gd name="adj2" fmla="val -23175"/>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 the classroom, there are lots of things for you to explore and help you with your learning.  </a:t>
            </a:r>
          </a:p>
        </p:txBody>
      </p:sp>
      <p:grpSp>
        <p:nvGrpSpPr>
          <p:cNvPr id="6" name="Group 5"/>
          <p:cNvGrpSpPr/>
          <p:nvPr/>
        </p:nvGrpSpPr>
        <p:grpSpPr>
          <a:xfrm>
            <a:off x="204716" y="601133"/>
            <a:ext cx="2741511" cy="2985775"/>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2787522" y="601133"/>
            <a:ext cx="3351408" cy="3113266"/>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17" name="Group 16"/>
          <p:cNvGrpSpPr/>
          <p:nvPr/>
        </p:nvGrpSpPr>
        <p:grpSpPr>
          <a:xfrm>
            <a:off x="5788528" y="601133"/>
            <a:ext cx="2835622" cy="3148425"/>
            <a:chOff x="4744849" y="1227285"/>
            <a:chExt cx="4198311" cy="4462314"/>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21" name="Group 20"/>
          <p:cNvGrpSpPr/>
          <p:nvPr/>
        </p:nvGrpSpPr>
        <p:grpSpPr>
          <a:xfrm>
            <a:off x="5973929" y="3586908"/>
            <a:ext cx="2588735" cy="2517033"/>
            <a:chOff x="4744849" y="1227285"/>
            <a:chExt cx="4198311" cy="4462314"/>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25" name="TextBox 24">
            <a:extLst>
              <a:ext uri="{FF2B5EF4-FFF2-40B4-BE49-F238E27FC236}">
                <a16:creationId xmlns:a16="http://schemas.microsoft.com/office/drawing/2014/main" id="{32E3A62B-9740-4019-86BF-E19A1788D20D}"/>
              </a:ext>
            </a:extLst>
          </p:cNvPr>
          <p:cNvSpPr txBox="1"/>
          <p:nvPr/>
        </p:nvSpPr>
        <p:spPr>
          <a:xfrm>
            <a:off x="1053154" y="896623"/>
            <a:ext cx="1186236" cy="1384995"/>
          </a:xfrm>
          <a:prstGeom prst="rect">
            <a:avLst/>
          </a:prstGeom>
          <a:noFill/>
          <a:ln>
            <a:noFill/>
          </a:ln>
        </p:spPr>
        <p:txBody>
          <a:bodyPr wrap="square" rtlCol="0">
            <a:spAutoFit/>
          </a:bodyPr>
          <a:lstStyle/>
          <a:p>
            <a:pPr algn="ctr"/>
            <a:r>
              <a:rPr lang="en-GB" sz="1400" dirty="0"/>
              <a:t>Insert a photo which shows a different area or resource.</a:t>
            </a:r>
          </a:p>
        </p:txBody>
      </p:sp>
      <p:sp>
        <p:nvSpPr>
          <p:cNvPr id="29" name="TextBox 28">
            <a:extLst>
              <a:ext uri="{FF2B5EF4-FFF2-40B4-BE49-F238E27FC236}">
                <a16:creationId xmlns:a16="http://schemas.microsoft.com/office/drawing/2014/main" id="{32E3A62B-9740-4019-86BF-E19A1788D20D}"/>
              </a:ext>
            </a:extLst>
          </p:cNvPr>
          <p:cNvSpPr txBox="1"/>
          <p:nvPr/>
        </p:nvSpPr>
        <p:spPr>
          <a:xfrm>
            <a:off x="6947514" y="4188956"/>
            <a:ext cx="1186236" cy="1384995"/>
          </a:xfrm>
          <a:prstGeom prst="rect">
            <a:avLst/>
          </a:prstGeom>
          <a:noFill/>
          <a:ln>
            <a:noFill/>
          </a:ln>
        </p:spPr>
        <p:txBody>
          <a:bodyPr wrap="square" rtlCol="0">
            <a:spAutoFit/>
          </a:bodyPr>
          <a:lstStyle/>
          <a:p>
            <a:pPr algn="ctr"/>
            <a:r>
              <a:rPr lang="en-GB" sz="1400" dirty="0"/>
              <a:t>Insert a photo which shows a different area or resource.</a:t>
            </a:r>
          </a:p>
        </p:txBody>
      </p:sp>
      <p:sp>
        <p:nvSpPr>
          <p:cNvPr id="30" name="TextBox 29">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405" y="1003797"/>
            <a:ext cx="2112399" cy="1923549"/>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t="-1" b="35352"/>
          <a:stretch/>
        </p:blipFill>
        <p:spPr>
          <a:xfrm>
            <a:off x="608649" y="1003797"/>
            <a:ext cx="1946845" cy="1850658"/>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009" y="4188956"/>
            <a:ext cx="1382786" cy="1403540"/>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7342" y="1036610"/>
            <a:ext cx="1855266" cy="1948139"/>
          </a:xfrm>
          <a:prstGeom prst="rect">
            <a:avLst/>
          </a:prstGeom>
        </p:spPr>
      </p:pic>
      <p:sp>
        <p:nvSpPr>
          <p:cNvPr id="36" name="TextBox 35"/>
          <p:cNvSpPr txBox="1"/>
          <p:nvPr/>
        </p:nvSpPr>
        <p:spPr>
          <a:xfrm>
            <a:off x="1053154" y="2984749"/>
            <a:ext cx="1319689" cy="276999"/>
          </a:xfrm>
          <a:prstGeom prst="rect">
            <a:avLst/>
          </a:prstGeom>
          <a:noFill/>
        </p:spPr>
        <p:txBody>
          <a:bodyPr wrap="square" rtlCol="0">
            <a:spAutoFit/>
          </a:bodyPr>
          <a:lstStyle/>
          <a:p>
            <a:r>
              <a:rPr lang="en-GB" sz="1200" dirty="0" smtClean="0"/>
              <a:t>Creative ideas</a:t>
            </a:r>
            <a:endParaRPr lang="en-GB" sz="1200" dirty="0"/>
          </a:p>
        </p:txBody>
      </p:sp>
      <p:sp>
        <p:nvSpPr>
          <p:cNvPr id="37" name="TextBox 36"/>
          <p:cNvSpPr txBox="1"/>
          <p:nvPr/>
        </p:nvSpPr>
        <p:spPr>
          <a:xfrm>
            <a:off x="3687797" y="3082181"/>
            <a:ext cx="1319689" cy="276999"/>
          </a:xfrm>
          <a:prstGeom prst="rect">
            <a:avLst/>
          </a:prstGeom>
          <a:noFill/>
        </p:spPr>
        <p:txBody>
          <a:bodyPr wrap="square" rtlCol="0">
            <a:spAutoFit/>
          </a:bodyPr>
          <a:lstStyle/>
          <a:p>
            <a:r>
              <a:rPr lang="en-GB" sz="1200" dirty="0" smtClean="0"/>
              <a:t>Our book corner</a:t>
            </a:r>
            <a:endParaRPr lang="en-GB" sz="1200" dirty="0"/>
          </a:p>
        </p:txBody>
      </p:sp>
      <p:sp>
        <p:nvSpPr>
          <p:cNvPr id="38" name="TextBox 37"/>
          <p:cNvSpPr txBox="1"/>
          <p:nvPr/>
        </p:nvSpPr>
        <p:spPr>
          <a:xfrm>
            <a:off x="6316000" y="3046587"/>
            <a:ext cx="1929602" cy="461665"/>
          </a:xfrm>
          <a:prstGeom prst="rect">
            <a:avLst/>
          </a:prstGeom>
          <a:noFill/>
        </p:spPr>
        <p:txBody>
          <a:bodyPr wrap="square" rtlCol="0">
            <a:spAutoFit/>
          </a:bodyPr>
          <a:lstStyle/>
          <a:p>
            <a:pPr algn="ctr"/>
            <a:r>
              <a:rPr lang="en-GB" sz="1200" dirty="0" smtClean="0"/>
              <a:t>Home corner and role play</a:t>
            </a:r>
            <a:endParaRPr lang="en-GB" sz="1200" dirty="0"/>
          </a:p>
        </p:txBody>
      </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444283" y="3913896"/>
            <a:ext cx="1720244" cy="1572580"/>
          </a:xfrm>
          <a:prstGeom prst="rect">
            <a:avLst/>
          </a:prstGeom>
        </p:spPr>
      </p:pic>
      <p:sp>
        <p:nvSpPr>
          <p:cNvPr id="40" name="TextBox 39"/>
          <p:cNvSpPr txBox="1"/>
          <p:nvPr/>
        </p:nvSpPr>
        <p:spPr>
          <a:xfrm>
            <a:off x="6608452" y="5551652"/>
            <a:ext cx="1319689" cy="276999"/>
          </a:xfrm>
          <a:prstGeom prst="rect">
            <a:avLst/>
          </a:prstGeom>
          <a:noFill/>
        </p:spPr>
        <p:txBody>
          <a:bodyPr wrap="square" rtlCol="0">
            <a:spAutoFit/>
          </a:bodyPr>
          <a:lstStyle/>
          <a:p>
            <a:r>
              <a:rPr lang="en-GB" sz="1200" dirty="0" smtClean="0"/>
              <a:t>Technology area</a:t>
            </a:r>
            <a:endParaRPr lang="en-GB" sz="1200" dirty="0"/>
          </a:p>
        </p:txBody>
      </p:sp>
    </p:spTree>
    <p:extLst>
      <p:ext uri="{BB962C8B-B14F-4D97-AF65-F5344CB8AC3E}">
        <p14:creationId xmlns:p14="http://schemas.microsoft.com/office/powerpoint/2010/main" val="4177277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2773529" y="4059241"/>
            <a:ext cx="2873738" cy="1862667"/>
          </a:xfrm>
          <a:prstGeom prst="wedgeRoundRectCallout">
            <a:avLst>
              <a:gd name="adj1" fmla="val -64925"/>
              <a:gd name="adj2" fmla="val -23175"/>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 the </a:t>
            </a:r>
            <a:r>
              <a:rPr lang="en-GB" dirty="0" smtClean="0">
                <a:solidFill>
                  <a:schemeClr val="tx1"/>
                </a:solidFill>
              </a:rPr>
              <a:t>outdoor classroom</a:t>
            </a:r>
            <a:r>
              <a:rPr lang="en-GB" dirty="0">
                <a:solidFill>
                  <a:schemeClr val="tx1"/>
                </a:solidFill>
              </a:rPr>
              <a:t>, there are lots of things for you to explore and help you with your learning.  </a:t>
            </a:r>
          </a:p>
        </p:txBody>
      </p:sp>
      <p:grpSp>
        <p:nvGrpSpPr>
          <p:cNvPr id="6" name="Group 5"/>
          <p:cNvGrpSpPr/>
          <p:nvPr/>
        </p:nvGrpSpPr>
        <p:grpSpPr>
          <a:xfrm>
            <a:off x="204716" y="601133"/>
            <a:ext cx="2741511" cy="2985775"/>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2787522" y="601133"/>
            <a:ext cx="3351408" cy="3113266"/>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17" name="Group 16"/>
          <p:cNvGrpSpPr/>
          <p:nvPr/>
        </p:nvGrpSpPr>
        <p:grpSpPr>
          <a:xfrm>
            <a:off x="5788528" y="601133"/>
            <a:ext cx="2835622" cy="3148425"/>
            <a:chOff x="4744849" y="1227285"/>
            <a:chExt cx="4198311" cy="4462314"/>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21" name="Group 20"/>
          <p:cNvGrpSpPr/>
          <p:nvPr/>
        </p:nvGrpSpPr>
        <p:grpSpPr>
          <a:xfrm>
            <a:off x="5973929" y="3586908"/>
            <a:ext cx="2588735" cy="2517033"/>
            <a:chOff x="4744849" y="1227285"/>
            <a:chExt cx="4198311" cy="4462314"/>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25" name="TextBox 24">
            <a:extLst>
              <a:ext uri="{FF2B5EF4-FFF2-40B4-BE49-F238E27FC236}">
                <a16:creationId xmlns:a16="http://schemas.microsoft.com/office/drawing/2014/main" id="{32E3A62B-9740-4019-86BF-E19A1788D20D}"/>
              </a:ext>
            </a:extLst>
          </p:cNvPr>
          <p:cNvSpPr txBox="1"/>
          <p:nvPr/>
        </p:nvSpPr>
        <p:spPr>
          <a:xfrm>
            <a:off x="1053154" y="896623"/>
            <a:ext cx="1186236" cy="1384995"/>
          </a:xfrm>
          <a:prstGeom prst="rect">
            <a:avLst/>
          </a:prstGeom>
          <a:noFill/>
          <a:ln>
            <a:noFill/>
          </a:ln>
        </p:spPr>
        <p:txBody>
          <a:bodyPr wrap="square" rtlCol="0">
            <a:spAutoFit/>
          </a:bodyPr>
          <a:lstStyle/>
          <a:p>
            <a:pPr algn="ctr"/>
            <a:r>
              <a:rPr lang="en-GB" sz="1400" dirty="0"/>
              <a:t>Insert a photo which shows a different area or resource.</a:t>
            </a:r>
          </a:p>
        </p:txBody>
      </p:sp>
      <p:sp>
        <p:nvSpPr>
          <p:cNvPr id="30" name="TextBox 29">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188956"/>
            <a:ext cx="1382786" cy="1403540"/>
          </a:xfrm>
          <a:prstGeom prst="rect">
            <a:avLst/>
          </a:prstGeom>
        </p:spPr>
      </p:pic>
      <p:sp>
        <p:nvSpPr>
          <p:cNvPr id="36" name="TextBox 35"/>
          <p:cNvSpPr txBox="1"/>
          <p:nvPr/>
        </p:nvSpPr>
        <p:spPr>
          <a:xfrm>
            <a:off x="1053154" y="2984749"/>
            <a:ext cx="1319689" cy="276999"/>
          </a:xfrm>
          <a:prstGeom prst="rect">
            <a:avLst/>
          </a:prstGeom>
          <a:noFill/>
        </p:spPr>
        <p:txBody>
          <a:bodyPr wrap="square" rtlCol="0">
            <a:spAutoFit/>
          </a:bodyPr>
          <a:lstStyle/>
          <a:p>
            <a:pPr algn="ctr"/>
            <a:r>
              <a:rPr lang="en-GB" sz="1200" dirty="0" smtClean="0"/>
              <a:t>Car wash</a:t>
            </a:r>
            <a:endParaRPr lang="en-GB" sz="1200" dirty="0"/>
          </a:p>
        </p:txBody>
      </p:sp>
      <p:sp>
        <p:nvSpPr>
          <p:cNvPr id="38" name="TextBox 37"/>
          <p:cNvSpPr txBox="1"/>
          <p:nvPr/>
        </p:nvSpPr>
        <p:spPr>
          <a:xfrm>
            <a:off x="6316000" y="3046587"/>
            <a:ext cx="1929602" cy="276999"/>
          </a:xfrm>
          <a:prstGeom prst="rect">
            <a:avLst/>
          </a:prstGeom>
          <a:noFill/>
        </p:spPr>
        <p:txBody>
          <a:bodyPr wrap="square" rtlCol="0">
            <a:spAutoFit/>
          </a:bodyPr>
          <a:lstStyle/>
          <a:p>
            <a:pPr algn="ctr"/>
            <a:r>
              <a:rPr lang="en-GB" sz="1200" dirty="0" smtClean="0"/>
              <a:t>Outdoor Classroom</a:t>
            </a:r>
            <a:endParaRPr lang="en-GB" sz="1200" dirty="0"/>
          </a:p>
        </p:txBody>
      </p:sp>
      <p:sp>
        <p:nvSpPr>
          <p:cNvPr id="40" name="TextBox 39"/>
          <p:cNvSpPr txBox="1"/>
          <p:nvPr/>
        </p:nvSpPr>
        <p:spPr>
          <a:xfrm>
            <a:off x="6608452" y="5551652"/>
            <a:ext cx="1319689" cy="276999"/>
          </a:xfrm>
          <a:prstGeom prst="rect">
            <a:avLst/>
          </a:prstGeom>
          <a:noFill/>
        </p:spPr>
        <p:txBody>
          <a:bodyPr wrap="square" rtlCol="0">
            <a:spAutoFit/>
          </a:bodyPr>
          <a:lstStyle/>
          <a:p>
            <a:r>
              <a:rPr lang="en-GB" sz="1200" dirty="0" smtClean="0"/>
              <a:t>Reception yard</a:t>
            </a:r>
            <a:endParaRPr lang="en-GB" sz="12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168" y="997790"/>
            <a:ext cx="1753137" cy="185666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5989" y="1019719"/>
            <a:ext cx="2214022" cy="1957485"/>
          </a:xfrm>
          <a:prstGeom prst="rect">
            <a:avLst/>
          </a:prstGeom>
        </p:spPr>
      </p:pic>
      <p:sp>
        <p:nvSpPr>
          <p:cNvPr id="42" name="TextBox 41"/>
          <p:cNvSpPr txBox="1"/>
          <p:nvPr/>
        </p:nvSpPr>
        <p:spPr>
          <a:xfrm>
            <a:off x="3894832" y="3065626"/>
            <a:ext cx="1319689" cy="276999"/>
          </a:xfrm>
          <a:prstGeom prst="rect">
            <a:avLst/>
          </a:prstGeom>
          <a:noFill/>
        </p:spPr>
        <p:txBody>
          <a:bodyPr wrap="square" rtlCol="0">
            <a:spAutoFit/>
          </a:bodyPr>
          <a:lstStyle/>
          <a:p>
            <a:pPr algn="ctr"/>
            <a:r>
              <a:rPr lang="en-GB" sz="1200" dirty="0" smtClean="0"/>
              <a:t>Mud Kitchen</a:t>
            </a:r>
            <a:endParaRPr lang="en-GB" sz="1200"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6132" y="1029522"/>
            <a:ext cx="1908395" cy="19842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421321" y="3914826"/>
            <a:ext cx="1743206" cy="1571650"/>
          </a:xfrm>
          <a:prstGeom prst="rect">
            <a:avLst/>
          </a:prstGeom>
        </p:spPr>
      </p:pic>
    </p:spTree>
    <p:extLst>
      <p:ext uri="{BB962C8B-B14F-4D97-AF65-F5344CB8AC3E}">
        <p14:creationId xmlns:p14="http://schemas.microsoft.com/office/powerpoint/2010/main" val="1507037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Home- School Links!</a:t>
            </a:r>
          </a:p>
          <a:p>
            <a:pPr algn="ctr"/>
            <a:r>
              <a:rPr lang="en-GB" sz="1200" dirty="0">
                <a:solidFill>
                  <a:schemeClr val="tx1"/>
                </a:solidFill>
              </a:rPr>
              <a:t>We’ve started to use a new system which will allows us to share what your child is doing in school. </a:t>
            </a:r>
          </a:p>
          <a:p>
            <a:pPr algn="ctr"/>
            <a:r>
              <a:rPr lang="en-GB" sz="1200" dirty="0">
                <a:solidFill>
                  <a:schemeClr val="tx1"/>
                </a:solidFill>
              </a:rPr>
              <a:t>The ‘Parent Share’ feature in Evidence Me enables you to view reports (complete with photos) via the app or web suite, showing you what your child has been learning and the new skills they are developing</a:t>
            </a:r>
            <a:r>
              <a:rPr lang="en-GB" sz="1200" dirty="0" smtClean="0">
                <a:solidFill>
                  <a:schemeClr val="tx1"/>
                </a:solidFill>
              </a:rPr>
              <a:t>.</a:t>
            </a:r>
          </a:p>
          <a:p>
            <a:pPr algn="ctr"/>
            <a:endParaRPr lang="en-GB" sz="1200" dirty="0">
              <a:solidFill>
                <a:schemeClr val="tx1"/>
              </a:solidFill>
            </a:endParaRPr>
          </a:p>
          <a:p>
            <a:pPr algn="ctr"/>
            <a:r>
              <a:rPr lang="en-GB" sz="1200" dirty="0">
                <a:solidFill>
                  <a:schemeClr val="tx1"/>
                </a:solidFill>
              </a:rPr>
              <a:t>We think these reports will really brighten up your day! </a:t>
            </a:r>
            <a:endParaRPr lang="en-GB" sz="1200" dirty="0" smtClean="0">
              <a:solidFill>
                <a:schemeClr val="tx1"/>
              </a:solidFill>
            </a:endParaRPr>
          </a:p>
          <a:p>
            <a:pPr algn="ctr"/>
            <a:r>
              <a:rPr lang="en-GB" sz="1200" dirty="0" smtClean="0">
                <a:solidFill>
                  <a:schemeClr val="tx1"/>
                </a:solidFill>
              </a:rPr>
              <a:t>We will send a letter with full details in September.  </a:t>
            </a:r>
            <a:endParaRPr lang="en-GB" sz="1200" dirty="0">
              <a:solidFill>
                <a:schemeClr val="tx1"/>
              </a:solidFill>
            </a:endParaRPr>
          </a:p>
          <a:p>
            <a:pPr algn="ctr"/>
            <a:r>
              <a:rPr lang="en-GB" sz="1600" dirty="0" smtClean="0">
                <a:solidFill>
                  <a:schemeClr val="tx1"/>
                </a:solidFill>
              </a:rPr>
              <a:t> </a:t>
            </a:r>
            <a:endParaRPr lang="en-GB" sz="1600" dirty="0">
              <a:solidFill>
                <a:schemeClr val="tx1"/>
              </a:solidFill>
            </a:endParaRPr>
          </a:p>
        </p:txBody>
      </p:sp>
      <p:grpSp>
        <p:nvGrpSpPr>
          <p:cNvPr id="6" name="Group 5"/>
          <p:cNvGrpSpPr/>
          <p:nvPr/>
        </p:nvGrpSpPr>
        <p:grpSpPr>
          <a:xfrm>
            <a:off x="4685605" y="2637731"/>
            <a:ext cx="3499022" cy="3719052"/>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972307" y="2758913"/>
            <a:ext cx="3499022" cy="3719052"/>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1026" name="Picture 2" descr="http://help.evidence.me/wp-content/uploads/2019/09/em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4639" y="3274295"/>
            <a:ext cx="2179110" cy="22913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946292" y="5656180"/>
            <a:ext cx="1644695" cy="461665"/>
          </a:xfrm>
          <a:prstGeom prst="rect">
            <a:avLst/>
          </a:prstGeom>
          <a:noFill/>
        </p:spPr>
        <p:txBody>
          <a:bodyPr wrap="square" rtlCol="0">
            <a:spAutoFit/>
          </a:bodyPr>
          <a:lstStyle/>
          <a:p>
            <a:r>
              <a:rPr lang="en-GB" sz="1200" dirty="0" smtClean="0"/>
              <a:t>Find information on </a:t>
            </a:r>
          </a:p>
          <a:p>
            <a:r>
              <a:rPr lang="en-GB" sz="1200" dirty="0" smtClean="0"/>
              <a:t>the parent app </a:t>
            </a:r>
            <a:r>
              <a:rPr lang="en-GB" sz="1200" dirty="0" smtClean="0">
                <a:hlinkClick r:id="rId6"/>
              </a:rPr>
              <a:t>here</a:t>
            </a:r>
            <a:endParaRPr lang="en-GB" sz="1200" dirty="0"/>
          </a:p>
        </p:txBody>
      </p:sp>
      <p:pic>
        <p:nvPicPr>
          <p:cNvPr id="20" name="Picture 19" descr="A close up of a sign&#10;&#10;Description automatically generated"/>
          <p:cNvPicPr/>
          <p:nvPr/>
        </p:nvPicPr>
        <p:blipFill>
          <a:blip r:embed="rId7"/>
          <a:stretch>
            <a:fillRect/>
          </a:stretch>
        </p:blipFill>
        <p:spPr>
          <a:xfrm>
            <a:off x="4846320" y="3435920"/>
            <a:ext cx="3338307" cy="1722741"/>
          </a:xfrm>
          <a:prstGeom prst="rect">
            <a:avLst/>
          </a:prstGeom>
          <a:noFill/>
          <a:ln>
            <a:noFill/>
            <a:prstDash/>
          </a:ln>
        </p:spPr>
      </p:pic>
    </p:spTree>
    <p:extLst>
      <p:ext uri="{BB962C8B-B14F-4D97-AF65-F5344CB8AC3E}">
        <p14:creationId xmlns:p14="http://schemas.microsoft.com/office/powerpoint/2010/main" val="4181960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46457" y="694335"/>
            <a:ext cx="7861515" cy="2127695"/>
          </a:xfrm>
          <a:prstGeom prst="wedgeRoundRectCallout">
            <a:avLst>
              <a:gd name="adj1" fmla="val -22499"/>
              <a:gd name="adj2" fmla="val 61825"/>
              <a:gd name="adj3" fmla="val 16667"/>
            </a:avLst>
          </a:prstGeom>
          <a:solidFill>
            <a:schemeClr val="bg1"/>
          </a:solidFill>
          <a:ln w="28575">
            <a:solidFill>
              <a:srgbClr val="CC4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smtClean="0">
              <a:solidFill>
                <a:schemeClr val="accent6"/>
              </a:solidFill>
              <a:latin typeface="Comic Sans MS" pitchFamily="66" charset="0"/>
            </a:endParaRPr>
          </a:p>
          <a:p>
            <a:pPr algn="ctr"/>
            <a:r>
              <a:rPr lang="en-GB" sz="3200" dirty="0" smtClean="0">
                <a:solidFill>
                  <a:schemeClr val="tx1"/>
                </a:solidFill>
              </a:rPr>
              <a:t>What </a:t>
            </a:r>
            <a:r>
              <a:rPr lang="en-GB" sz="3200" dirty="0">
                <a:solidFill>
                  <a:schemeClr val="tx1"/>
                </a:solidFill>
              </a:rPr>
              <a:t>does school readiness mean</a:t>
            </a:r>
            <a:r>
              <a:rPr lang="en-GB" sz="3200" dirty="0" smtClean="0">
                <a:solidFill>
                  <a:schemeClr val="tx1"/>
                </a:solidFill>
              </a:rPr>
              <a:t>?</a:t>
            </a:r>
          </a:p>
          <a:p>
            <a:pPr algn="ctr"/>
            <a:r>
              <a:rPr lang="en-GB" sz="1400" dirty="0" smtClean="0">
                <a:solidFill>
                  <a:schemeClr val="tx1"/>
                </a:solidFill>
              </a:rPr>
              <a:t>You may have heard the term school readiness, below are some of the things that a child of reception age may be able to do.  If they are not at that stage yet please don’t worry, we are here to help.  Please may we ask that you tell your class teacher if your child is not toilet trained so that we can make plans to ensure they are comfortable and happy.  Please ensure you tell us about medical conditions and allergies on your application form.  </a:t>
            </a:r>
          </a:p>
          <a:p>
            <a:pPr algn="ctr"/>
            <a:r>
              <a:rPr lang="en-GB" sz="3200" dirty="0" smtClean="0">
                <a:solidFill>
                  <a:schemeClr val="accent6"/>
                </a:solidFill>
              </a:rPr>
              <a:t> </a:t>
            </a:r>
            <a:endParaRPr lang="en-GB" sz="3200" dirty="0">
              <a:solidFill>
                <a:schemeClr val="accent6"/>
              </a:solidFill>
            </a:endParaRPr>
          </a:p>
        </p:txBody>
      </p:sp>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369332"/>
          </a:xfrm>
          <a:prstGeom prst="rect">
            <a:avLst/>
          </a:prstGeom>
          <a:noFill/>
          <a:ln>
            <a:noFill/>
          </a:ln>
        </p:spPr>
        <p:txBody>
          <a:bodyPr wrap="square" rtlCol="0">
            <a:spAutoFit/>
          </a:bodyPr>
          <a:lstStyle/>
          <a:p>
            <a:pPr algn="ctr"/>
            <a:r>
              <a:rPr lang="en-GB" dirty="0" smtClean="0"/>
              <a:t>.</a:t>
            </a:r>
            <a:endParaRPr lang="en-GB" dirty="0"/>
          </a:p>
        </p:txBody>
      </p:sp>
      <p:sp>
        <p:nvSpPr>
          <p:cNvPr id="10" name="Rounded Rectangular Callout 9"/>
          <p:cNvSpPr/>
          <p:nvPr/>
        </p:nvSpPr>
        <p:spPr>
          <a:xfrm>
            <a:off x="3319834" y="3136007"/>
            <a:ext cx="4231848" cy="3111882"/>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GB" sz="1600" dirty="0">
                <a:solidFill>
                  <a:schemeClr val="tx1"/>
                </a:solidFill>
              </a:rPr>
              <a:t>Put on/take off your coat. </a:t>
            </a:r>
          </a:p>
          <a:p>
            <a:pPr marL="285750" indent="-285750">
              <a:buFont typeface="Wingdings" panose="05000000000000000000" pitchFamily="2" charset="2"/>
              <a:buChar char="ü"/>
            </a:pPr>
            <a:r>
              <a:rPr lang="en-GB" sz="1600" dirty="0">
                <a:solidFill>
                  <a:schemeClr val="tx1"/>
                </a:solidFill>
              </a:rPr>
              <a:t>Put on/take off your jumper/</a:t>
            </a:r>
            <a:r>
              <a:rPr lang="en-GB" sz="1600" dirty="0" err="1">
                <a:solidFill>
                  <a:schemeClr val="tx1"/>
                </a:solidFill>
              </a:rPr>
              <a:t>cardie</a:t>
            </a:r>
            <a:r>
              <a:rPr lang="en-GB" sz="1600" dirty="0">
                <a:solidFill>
                  <a:schemeClr val="tx1"/>
                </a:solidFill>
              </a:rPr>
              <a:t>.  </a:t>
            </a:r>
          </a:p>
          <a:p>
            <a:pPr marL="285750" indent="-285750">
              <a:buFont typeface="Wingdings" panose="05000000000000000000" pitchFamily="2" charset="2"/>
              <a:buChar char="ü"/>
            </a:pPr>
            <a:r>
              <a:rPr lang="en-GB" sz="1600" dirty="0">
                <a:solidFill>
                  <a:schemeClr val="tx1"/>
                </a:solidFill>
              </a:rPr>
              <a:t>Begin to take care of own belongings.  </a:t>
            </a:r>
          </a:p>
          <a:p>
            <a:pPr marL="285750" indent="-285750">
              <a:buFont typeface="Wingdings" panose="05000000000000000000" pitchFamily="2" charset="2"/>
              <a:buChar char="ü"/>
            </a:pPr>
            <a:r>
              <a:rPr lang="en-GB" sz="1600" dirty="0">
                <a:solidFill>
                  <a:schemeClr val="tx1"/>
                </a:solidFill>
              </a:rPr>
              <a:t>Use a knife &amp; fork.  </a:t>
            </a:r>
            <a:endParaRPr lang="en-GB" sz="1600" dirty="0" smtClean="0">
              <a:solidFill>
                <a:schemeClr val="tx1"/>
              </a:solidFill>
            </a:endParaRPr>
          </a:p>
          <a:p>
            <a:pPr marL="285750" indent="-285750">
              <a:buFont typeface="Wingdings" panose="05000000000000000000" pitchFamily="2" charset="2"/>
              <a:buChar char="ü"/>
            </a:pPr>
            <a:r>
              <a:rPr lang="en-GB" sz="1600" dirty="0" smtClean="0">
                <a:solidFill>
                  <a:schemeClr val="tx1"/>
                </a:solidFill>
              </a:rPr>
              <a:t>Drink </a:t>
            </a:r>
            <a:r>
              <a:rPr lang="en-GB" sz="1600" dirty="0">
                <a:solidFill>
                  <a:schemeClr val="tx1"/>
                </a:solidFill>
              </a:rPr>
              <a:t>from a cup.  </a:t>
            </a:r>
          </a:p>
          <a:p>
            <a:pPr marL="285750" indent="-285750">
              <a:buFont typeface="Wingdings" panose="05000000000000000000" pitchFamily="2" charset="2"/>
              <a:buChar char="ü"/>
            </a:pPr>
            <a:r>
              <a:rPr lang="en-GB" sz="1600" dirty="0">
                <a:solidFill>
                  <a:schemeClr val="tx1"/>
                </a:solidFill>
              </a:rPr>
              <a:t>Use the toilet independently.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322616"/>
            <a:ext cx="1382786" cy="1403540"/>
          </a:xfrm>
          <a:prstGeom prst="rect">
            <a:avLst/>
          </a:prstGeom>
        </p:spPr>
      </p:pic>
    </p:spTree>
    <p:extLst>
      <p:ext uri="{BB962C8B-B14F-4D97-AF65-F5344CB8AC3E}">
        <p14:creationId xmlns:p14="http://schemas.microsoft.com/office/powerpoint/2010/main" val="209258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33062" y="378372"/>
            <a:ext cx="6976276" cy="3101428"/>
          </a:xfrm>
          <a:prstGeom prst="wedgeRoundRectCallout">
            <a:avLst>
              <a:gd name="adj1" fmla="val -22499"/>
              <a:gd name="adj2" fmla="val 61825"/>
              <a:gd name="adj3" fmla="val 16667"/>
            </a:avLst>
          </a:prstGeom>
          <a:solidFill>
            <a:schemeClr val="bg1"/>
          </a:solidFill>
          <a:ln w="28575">
            <a:solidFill>
              <a:srgbClr val="E5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Covid-19</a:t>
            </a:r>
          </a:p>
          <a:p>
            <a:pPr algn="ctr"/>
            <a:endParaRPr lang="en-GB" dirty="0">
              <a:solidFill>
                <a:schemeClr val="tx1"/>
              </a:solidFill>
            </a:endParaRPr>
          </a:p>
          <a:p>
            <a:pPr marL="285750" indent="-285750">
              <a:buFont typeface="Wingdings" panose="05000000000000000000" pitchFamily="2" charset="2"/>
              <a:buChar char="ü"/>
            </a:pPr>
            <a:r>
              <a:rPr lang="en-GB" dirty="0" smtClean="0">
                <a:solidFill>
                  <a:schemeClr val="tx1"/>
                </a:solidFill>
              </a:rPr>
              <a:t>Extra cleaning</a:t>
            </a:r>
          </a:p>
          <a:p>
            <a:pPr marL="285750" indent="-285750">
              <a:buFont typeface="Wingdings" panose="05000000000000000000" pitchFamily="2" charset="2"/>
              <a:buChar char="ü"/>
            </a:pPr>
            <a:r>
              <a:rPr lang="en-GB" dirty="0" smtClean="0">
                <a:solidFill>
                  <a:schemeClr val="tx1"/>
                </a:solidFill>
              </a:rPr>
              <a:t>Careful selection of resources</a:t>
            </a:r>
          </a:p>
          <a:p>
            <a:pPr marL="285750" indent="-285750">
              <a:buFont typeface="Wingdings" panose="05000000000000000000" pitchFamily="2" charset="2"/>
              <a:buChar char="ü"/>
            </a:pPr>
            <a:r>
              <a:rPr lang="en-GB" dirty="0" smtClean="0">
                <a:solidFill>
                  <a:schemeClr val="tx1"/>
                </a:solidFill>
              </a:rPr>
              <a:t>Rotation and cleaning of resources</a:t>
            </a:r>
          </a:p>
          <a:p>
            <a:pPr marL="285750" indent="-285750">
              <a:buFont typeface="Wingdings" panose="05000000000000000000" pitchFamily="2" charset="2"/>
              <a:buChar char="ü"/>
            </a:pPr>
            <a:r>
              <a:rPr lang="en-GB" dirty="0" smtClean="0">
                <a:solidFill>
                  <a:schemeClr val="tx1"/>
                </a:solidFill>
              </a:rPr>
              <a:t>Handwashing </a:t>
            </a:r>
          </a:p>
          <a:p>
            <a:pPr marL="285750" indent="-285750">
              <a:buFont typeface="Wingdings" panose="05000000000000000000" pitchFamily="2" charset="2"/>
              <a:buChar char="ü"/>
            </a:pPr>
            <a:r>
              <a:rPr lang="en-GB" dirty="0" smtClean="0">
                <a:solidFill>
                  <a:schemeClr val="tx1"/>
                </a:solidFill>
              </a:rPr>
              <a:t>Catch it, bin it, kill it.  </a:t>
            </a:r>
          </a:p>
          <a:p>
            <a:pPr marL="285750" indent="-285750">
              <a:buFont typeface="Wingdings" panose="05000000000000000000" pitchFamily="2" charset="2"/>
              <a:buChar char="ü"/>
            </a:pPr>
            <a:r>
              <a:rPr lang="en-GB" dirty="0" smtClean="0">
                <a:solidFill>
                  <a:schemeClr val="tx1"/>
                </a:solidFill>
              </a:rPr>
              <a:t>Key Stage bubbles</a:t>
            </a:r>
          </a:p>
          <a:p>
            <a:pPr marL="285750" indent="-285750">
              <a:buFont typeface="Wingdings" panose="05000000000000000000" pitchFamily="2" charset="2"/>
              <a:buChar char="ü"/>
            </a:pPr>
            <a:r>
              <a:rPr lang="en-GB" dirty="0" smtClean="0">
                <a:solidFill>
                  <a:schemeClr val="tx1"/>
                </a:solidFill>
              </a:rPr>
              <a:t>Social distancing for parents</a:t>
            </a:r>
          </a:p>
          <a:p>
            <a:pPr marL="285750" indent="-285750">
              <a:buFont typeface="Wingdings" panose="05000000000000000000" pitchFamily="2" charset="2"/>
              <a:buChar char="ü"/>
            </a:pPr>
            <a:r>
              <a:rPr lang="en-GB" dirty="0" smtClean="0">
                <a:solidFill>
                  <a:schemeClr val="tx1"/>
                </a:solidFill>
              </a:rPr>
              <a:t>Mental health and wellness support </a:t>
            </a:r>
            <a:endParaRPr lang="en-GB" dirty="0">
              <a:solidFill>
                <a:schemeClr val="tx1"/>
              </a:solidFill>
            </a:endParaRPr>
          </a:p>
          <a:p>
            <a:pPr algn="ctr"/>
            <a:endParaRPr lang="en-GB" dirty="0">
              <a:solidFill>
                <a:schemeClr val="tx1"/>
              </a:solidFill>
            </a:endParaRPr>
          </a:p>
        </p:txBody>
      </p:sp>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009" y="4193628"/>
            <a:ext cx="1382786" cy="1495971"/>
          </a:xfrm>
          <a:prstGeom prst="rect">
            <a:avLst/>
          </a:prstGeom>
        </p:spPr>
      </p:pic>
      <p:sp>
        <p:nvSpPr>
          <p:cNvPr id="11" name="Rounded Rectangular Callout 10"/>
          <p:cNvSpPr/>
          <p:nvPr/>
        </p:nvSpPr>
        <p:spPr>
          <a:xfrm>
            <a:off x="3319834" y="3767959"/>
            <a:ext cx="4909766" cy="2479930"/>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chemeClr val="tx1"/>
                </a:solidFill>
              </a:rPr>
              <a:t>If you have and questions or concerns relating to Covid-19 and the measures taken in school please contact Mrs Broome on </a:t>
            </a:r>
          </a:p>
          <a:p>
            <a:endParaRPr lang="en-GB" sz="1600" dirty="0">
              <a:solidFill>
                <a:schemeClr val="tx1"/>
              </a:solidFill>
            </a:endParaRPr>
          </a:p>
          <a:p>
            <a:r>
              <a:rPr lang="en-GB" sz="1600" dirty="0" smtClean="0">
                <a:solidFill>
                  <a:schemeClr val="tx1"/>
                </a:solidFill>
              </a:rPr>
              <a:t>headteacher@hassell.staffs.sch.uk </a:t>
            </a:r>
            <a:endParaRPr lang="en-GB" sz="1600" dirty="0">
              <a:solidFill>
                <a:schemeClr val="tx1"/>
              </a:solidFill>
            </a:endParaRPr>
          </a:p>
        </p:txBody>
      </p:sp>
    </p:spTree>
    <p:extLst>
      <p:ext uri="{BB962C8B-B14F-4D97-AF65-F5344CB8AC3E}">
        <p14:creationId xmlns:p14="http://schemas.microsoft.com/office/powerpoint/2010/main" val="37506802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537" y="4258325"/>
            <a:ext cx="3485028" cy="2002892"/>
          </a:xfrm>
          <a:prstGeom prst="rect">
            <a:avLst/>
          </a:prstGeom>
        </p:spPr>
      </p:pic>
      <p:sp>
        <p:nvSpPr>
          <p:cNvPr id="4" name="Rounded Rectangular Callout 3"/>
          <p:cNvSpPr/>
          <p:nvPr/>
        </p:nvSpPr>
        <p:spPr>
          <a:xfrm>
            <a:off x="5680502" y="4240075"/>
            <a:ext cx="2873738" cy="1862667"/>
          </a:xfrm>
          <a:prstGeom prst="wedgeRoundRectCallout">
            <a:avLst>
              <a:gd name="adj1" fmla="val -64925"/>
              <a:gd name="adj2" fmla="val -23175"/>
              <a:gd name="adj3" fmla="val 16667"/>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You have </a:t>
            </a:r>
            <a:r>
              <a:rPr lang="en-GB" sz="1400" dirty="0">
                <a:solidFill>
                  <a:schemeClr val="tx1"/>
                </a:solidFill>
              </a:rPr>
              <a:t>automatic membership of </a:t>
            </a:r>
            <a:r>
              <a:rPr lang="en-GB" sz="1400" dirty="0" err="1">
                <a:solidFill>
                  <a:schemeClr val="tx1"/>
                </a:solidFill>
              </a:rPr>
              <a:t>Hassell</a:t>
            </a:r>
            <a:r>
              <a:rPr lang="en-GB" sz="1400" dirty="0">
                <a:solidFill>
                  <a:schemeClr val="tx1"/>
                </a:solidFill>
              </a:rPr>
              <a:t> Community Primary School Parent, Teacher &amp; Friends Association (</a:t>
            </a:r>
            <a:r>
              <a:rPr lang="en-GB" sz="1400" dirty="0" smtClean="0">
                <a:solidFill>
                  <a:schemeClr val="tx1"/>
                </a:solidFill>
              </a:rPr>
              <a:t>PTFA) Watch out for details on the school Newsletter in September and beyond.  </a:t>
            </a:r>
            <a:endParaRPr lang="en-GB" sz="1400" dirty="0">
              <a:solidFill>
                <a:schemeClr val="tx1"/>
              </a:solidFill>
            </a:endParaRPr>
          </a:p>
        </p:txBody>
      </p:sp>
      <p:grpSp>
        <p:nvGrpSpPr>
          <p:cNvPr id="6" name="Group 5"/>
          <p:cNvGrpSpPr/>
          <p:nvPr/>
        </p:nvGrpSpPr>
        <p:grpSpPr>
          <a:xfrm>
            <a:off x="624239" y="601134"/>
            <a:ext cx="2766384" cy="2567016"/>
            <a:chOff x="4744849" y="1227285"/>
            <a:chExt cx="4198311" cy="446231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7" name="TextBox 6"/>
          <p:cNvSpPr txBox="1"/>
          <p:nvPr/>
        </p:nvSpPr>
        <p:spPr>
          <a:xfrm>
            <a:off x="1608083" y="2656758"/>
            <a:ext cx="1443720" cy="369332"/>
          </a:xfrm>
          <a:prstGeom prst="rect">
            <a:avLst/>
          </a:prstGeom>
          <a:noFill/>
        </p:spPr>
        <p:txBody>
          <a:bodyPr wrap="square" rtlCol="0">
            <a:spAutoFit/>
          </a:bodyPr>
          <a:lstStyle/>
          <a:p>
            <a:r>
              <a:rPr lang="en-GB" dirty="0" smtClean="0"/>
              <a:t>Care </a:t>
            </a:r>
            <a:r>
              <a:rPr lang="en-GB" dirty="0" smtClean="0">
                <a:hlinkClick r:id="rId5"/>
              </a:rPr>
              <a:t>club</a:t>
            </a:r>
            <a:r>
              <a:rPr lang="en-GB" dirty="0" smtClean="0"/>
              <a:t> </a:t>
            </a:r>
            <a:endParaRPr lang="en-GB" dirty="0"/>
          </a:p>
        </p:txBody>
      </p:sp>
      <p:sp>
        <p:nvSpPr>
          <p:cNvPr id="32" name="Rounded Rectangular Callout 31"/>
          <p:cNvSpPr/>
          <p:nvPr/>
        </p:nvSpPr>
        <p:spPr>
          <a:xfrm>
            <a:off x="3459088" y="1152071"/>
            <a:ext cx="2873738" cy="1862667"/>
          </a:xfrm>
          <a:prstGeom prst="wedgeRoundRectCallout">
            <a:avLst>
              <a:gd name="adj1" fmla="val -64925"/>
              <a:gd name="adj2" fmla="val -23175"/>
              <a:gd name="adj3" fmla="val 16667"/>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If you need wrap around </a:t>
            </a:r>
            <a:r>
              <a:rPr lang="en-GB" sz="1400" dirty="0" smtClean="0">
                <a:solidFill>
                  <a:schemeClr val="tx1"/>
                </a:solidFill>
              </a:rPr>
              <a:t>care. </a:t>
            </a:r>
            <a:r>
              <a:rPr lang="en-GB" sz="1400" dirty="0">
                <a:solidFill>
                  <a:schemeClr val="tx1"/>
                </a:solidFill>
              </a:rPr>
              <a:t>C</a:t>
            </a:r>
            <a:r>
              <a:rPr lang="en-GB" sz="1400" dirty="0" smtClean="0">
                <a:solidFill>
                  <a:schemeClr val="tx1"/>
                </a:solidFill>
              </a:rPr>
              <a:t>are </a:t>
            </a:r>
            <a:r>
              <a:rPr lang="en-GB" sz="1400" dirty="0" smtClean="0">
                <a:solidFill>
                  <a:schemeClr val="tx1"/>
                </a:solidFill>
              </a:rPr>
              <a:t>club </a:t>
            </a:r>
            <a:r>
              <a:rPr lang="en-GB" sz="1400" dirty="0">
                <a:solidFill>
                  <a:schemeClr val="tx1"/>
                </a:solidFill>
              </a:rPr>
              <a:t>is available for any child who attends our school. It provides a high quality of care with the emphasis on fun activities and enjoyable pastimes</a:t>
            </a:r>
            <a:r>
              <a:rPr lang="en-GB" dirty="0" smtClean="0">
                <a:solidFill>
                  <a:schemeClr val="tx1"/>
                </a:solidFill>
              </a:rPr>
              <a:t>.</a:t>
            </a:r>
          </a:p>
          <a:p>
            <a:pPr algn="ctr"/>
            <a:r>
              <a:rPr lang="en-GB" dirty="0" smtClean="0">
                <a:solidFill>
                  <a:schemeClr val="tx1"/>
                </a:solidFill>
                <a:hlinkClick r:id="rId5"/>
              </a:rPr>
              <a:t>Click here for details</a:t>
            </a:r>
            <a:endParaRPr lang="en-GB" dirty="0">
              <a:solidFill>
                <a:schemeClr val="tx1"/>
              </a:solidFill>
            </a:endParaRPr>
          </a:p>
        </p:txBody>
      </p:sp>
      <p:pic>
        <p:nvPicPr>
          <p:cNvPr id="33" name="Picture 32"/>
          <p:cNvPicPr>
            <a:picLocks noChangeAspect="1"/>
          </p:cNvPicPr>
          <p:nvPr/>
        </p:nvPicPr>
        <p:blipFill rotWithShape="1">
          <a:blip r:embed="rId6"/>
          <a:srcRect l="72174" t="27693" r="3834" b="43858"/>
          <a:stretch/>
        </p:blipFill>
        <p:spPr>
          <a:xfrm>
            <a:off x="1114192" y="1020767"/>
            <a:ext cx="1770898" cy="1479813"/>
          </a:xfrm>
          <a:prstGeom prst="rect">
            <a:avLst/>
          </a:prstGeom>
        </p:spPr>
      </p:pic>
      <p:sp>
        <p:nvSpPr>
          <p:cNvPr id="34" name="TextBox 33"/>
          <p:cNvSpPr txBox="1"/>
          <p:nvPr/>
        </p:nvSpPr>
        <p:spPr>
          <a:xfrm>
            <a:off x="1296537" y="5883191"/>
            <a:ext cx="3485028" cy="369332"/>
          </a:xfrm>
          <a:prstGeom prst="rect">
            <a:avLst/>
          </a:prstGeom>
          <a:noFill/>
        </p:spPr>
        <p:txBody>
          <a:bodyPr wrap="square" rtlCol="0">
            <a:spAutoFit/>
          </a:bodyPr>
          <a:lstStyle/>
          <a:p>
            <a:pPr algn="ctr"/>
            <a:r>
              <a:rPr lang="en-GB" dirty="0" smtClean="0">
                <a:hlinkClick r:id="rId7"/>
              </a:rPr>
              <a:t>Find detail here for the PTFA</a:t>
            </a:r>
            <a:r>
              <a:rPr lang="en-GB" dirty="0" smtClean="0"/>
              <a:t> </a:t>
            </a:r>
            <a:endParaRPr lang="en-GB" dirty="0"/>
          </a:p>
        </p:txBody>
      </p:sp>
      <p:pic>
        <p:nvPicPr>
          <p:cNvPr id="35" name="Picture 34"/>
          <p:cNvPicPr>
            <a:picLocks noChangeAspect="1"/>
          </p:cNvPicPr>
          <p:nvPr/>
        </p:nvPicPr>
        <p:blipFill rotWithShape="1">
          <a:blip r:embed="rId8"/>
          <a:srcRect l="28182" t="50700" r="32169" b="30457"/>
          <a:stretch/>
        </p:blipFill>
        <p:spPr>
          <a:xfrm>
            <a:off x="1484606" y="3117070"/>
            <a:ext cx="5158853" cy="995077"/>
          </a:xfrm>
          <a:prstGeom prst="rect">
            <a:avLst/>
          </a:prstGeom>
        </p:spPr>
      </p:pic>
      <p:pic>
        <p:nvPicPr>
          <p:cNvPr id="36" name="Picture 35"/>
          <p:cNvPicPr>
            <a:picLocks noChangeAspect="1"/>
          </p:cNvPicPr>
          <p:nvPr/>
        </p:nvPicPr>
        <p:blipFill rotWithShape="1">
          <a:blip r:embed="rId9"/>
          <a:srcRect l="67413" t="58535" r="2797" b="11801"/>
          <a:stretch/>
        </p:blipFill>
        <p:spPr>
          <a:xfrm>
            <a:off x="1587490" y="4423684"/>
            <a:ext cx="3000214" cy="1358437"/>
          </a:xfrm>
          <a:prstGeom prst="rect">
            <a:avLst/>
          </a:prstGeom>
        </p:spPr>
      </p:pic>
    </p:spTree>
    <p:extLst>
      <p:ext uri="{BB962C8B-B14F-4D97-AF65-F5344CB8AC3E}">
        <p14:creationId xmlns:p14="http://schemas.microsoft.com/office/powerpoint/2010/main" val="3543161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809" y="4400535"/>
            <a:ext cx="1700410" cy="2002892"/>
          </a:xfrm>
          <a:prstGeom prst="rect">
            <a:avLst/>
          </a:prstGeom>
        </p:spPr>
      </p:pic>
      <p:sp>
        <p:nvSpPr>
          <p:cNvPr id="4" name="Rounded Rectangular Callout 3"/>
          <p:cNvSpPr/>
          <p:nvPr/>
        </p:nvSpPr>
        <p:spPr>
          <a:xfrm>
            <a:off x="391886" y="326571"/>
            <a:ext cx="4667895" cy="3996045"/>
          </a:xfrm>
          <a:prstGeom prst="wedgeRoundRectCallout">
            <a:avLst>
              <a:gd name="adj1" fmla="val -22499"/>
              <a:gd name="adj2" fmla="val 61825"/>
              <a:gd name="adj3" fmla="val 16667"/>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Transition</a:t>
            </a:r>
            <a:endParaRPr lang="en-GB" sz="1600" b="1" dirty="0">
              <a:solidFill>
                <a:schemeClr val="tx1"/>
              </a:solidFill>
            </a:endParaRPr>
          </a:p>
          <a:p>
            <a:pPr algn="ctr"/>
            <a:r>
              <a:rPr lang="en-GB" sz="1600" dirty="0" smtClean="0">
                <a:solidFill>
                  <a:schemeClr val="tx1"/>
                </a:solidFill>
              </a:rPr>
              <a:t>We are so sad that we couldn’t hold the stay and play sessions during the summer term.  We hope to invite families to visit the Reception Classroom and staff during the last week of the summer holidays. </a:t>
            </a:r>
            <a:endParaRPr lang="en-GB" sz="1600" dirty="0" smtClean="0">
              <a:solidFill>
                <a:schemeClr val="tx1"/>
              </a:solidFill>
            </a:endParaRPr>
          </a:p>
          <a:p>
            <a:pPr algn="ctr"/>
            <a:endParaRPr lang="en-GB" sz="1600" dirty="0">
              <a:solidFill>
                <a:schemeClr val="tx1"/>
              </a:solidFill>
            </a:endParaRPr>
          </a:p>
          <a:p>
            <a:pPr algn="ctr"/>
            <a:r>
              <a:rPr lang="en-GB" sz="1600" dirty="0">
                <a:solidFill>
                  <a:schemeClr val="tx1"/>
                </a:solidFill>
              </a:rPr>
              <a:t>Mrs Broome will send out an invite soon</a:t>
            </a:r>
            <a:endParaRPr lang="en-GB" sz="1600" dirty="0" smtClean="0">
              <a:solidFill>
                <a:schemeClr val="tx1"/>
              </a:solidFill>
            </a:endParaRPr>
          </a:p>
          <a:p>
            <a:pPr algn="ctr"/>
            <a:endParaRPr lang="en-GB" sz="1600" dirty="0">
              <a:solidFill>
                <a:schemeClr val="tx1"/>
              </a:solidFill>
            </a:endParaRPr>
          </a:p>
          <a:p>
            <a:pPr algn="ctr"/>
            <a:r>
              <a:rPr lang="en-GB" sz="1600" dirty="0" smtClean="0">
                <a:solidFill>
                  <a:schemeClr val="tx1"/>
                </a:solidFill>
              </a:rPr>
              <a:t>I’m happy to email, call, 1-2-1 Zoom call or hold doorstep visits if you feel that would help your child with their transition to school.  </a:t>
            </a:r>
          </a:p>
          <a:p>
            <a:pPr algn="ctr"/>
            <a:r>
              <a:rPr lang="en-GB" sz="1600" dirty="0" smtClean="0">
                <a:solidFill>
                  <a:schemeClr val="tx1"/>
                </a:solidFill>
              </a:rPr>
              <a:t> </a:t>
            </a:r>
          </a:p>
          <a:p>
            <a:pPr algn="ctr"/>
            <a:r>
              <a:rPr lang="en-GB" sz="1600" dirty="0" smtClean="0">
                <a:solidFill>
                  <a:schemeClr val="accent6"/>
                </a:solidFill>
              </a:rPr>
              <a:t>missryanhassell@gmail.com</a:t>
            </a:r>
            <a:endParaRPr lang="en-GB" sz="1600" dirty="0">
              <a:solidFill>
                <a:schemeClr val="tx1"/>
              </a:solidFill>
            </a:endParaRPr>
          </a:p>
          <a:p>
            <a:pPr algn="ctr"/>
            <a:r>
              <a:rPr lang="en-GB" sz="1600" dirty="0" smtClean="0">
                <a:solidFill>
                  <a:schemeClr val="tx1"/>
                </a:solidFill>
              </a:rPr>
              <a:t>. .    </a:t>
            </a:r>
            <a:endParaRPr lang="en-GB" sz="16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369332"/>
          </a:xfrm>
          <a:prstGeom prst="rect">
            <a:avLst/>
          </a:prstGeom>
          <a:noFill/>
          <a:ln>
            <a:noFill/>
          </a:ln>
        </p:spPr>
        <p:txBody>
          <a:bodyPr wrap="square" rtlCol="0">
            <a:spAutoFit/>
          </a:bodyPr>
          <a:lstStyle/>
          <a:p>
            <a:pPr algn="ctr"/>
            <a:r>
              <a:rPr lang="en-GB" dirty="0" smtClean="0"/>
              <a:t>.</a:t>
            </a:r>
            <a:endParaRPr lang="en-GB" dirty="0"/>
          </a:p>
        </p:txBody>
      </p:sp>
      <p:sp>
        <p:nvSpPr>
          <p:cNvPr id="9" name="TextBox 8">
            <a:extLst>
              <a:ext uri="{FF2B5EF4-FFF2-40B4-BE49-F238E27FC236}">
                <a16:creationId xmlns:a16="http://schemas.microsoft.com/office/drawing/2014/main" id="{EFCAF59E-F1BF-4A37-9E13-B03EA655BCDB}"/>
              </a:ext>
            </a:extLst>
          </p:cNvPr>
          <p:cNvSpPr txBox="1"/>
          <p:nvPr/>
        </p:nvSpPr>
        <p:spPr>
          <a:xfrm>
            <a:off x="5795592" y="2484209"/>
            <a:ext cx="2096823" cy="1477328"/>
          </a:xfrm>
          <a:prstGeom prst="rect">
            <a:avLst/>
          </a:prstGeom>
          <a:noFill/>
          <a:ln>
            <a:noFill/>
          </a:ln>
        </p:spPr>
        <p:txBody>
          <a:bodyPr wrap="square" rtlCol="0">
            <a:spAutoFit/>
          </a:bodyPr>
          <a:lstStyle/>
          <a:p>
            <a:pPr algn="ctr"/>
            <a:r>
              <a:rPr lang="en-GB" dirty="0"/>
              <a:t>Insert a photo which shows yourself with a task for children to complete. </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621" y="4562761"/>
            <a:ext cx="1382786" cy="1495971"/>
          </a:xfrm>
          <a:prstGeom prst="rect">
            <a:avLst/>
          </a:prstGeom>
        </p:spPr>
      </p:pic>
      <p:pic>
        <p:nvPicPr>
          <p:cNvPr id="6" name="Picture 5"/>
          <p:cNvPicPr>
            <a:picLocks noChangeAspect="1"/>
          </p:cNvPicPr>
          <p:nvPr/>
        </p:nvPicPr>
        <p:blipFill rotWithShape="1">
          <a:blip r:embed="rId6"/>
          <a:srcRect l="65301" t="13695" r="12013" b="54671"/>
          <a:stretch/>
        </p:blipFill>
        <p:spPr>
          <a:xfrm>
            <a:off x="5477182" y="1851379"/>
            <a:ext cx="2662107" cy="2743550"/>
          </a:xfrm>
          <a:prstGeom prst="rect">
            <a:avLst/>
          </a:prstGeom>
        </p:spPr>
      </p:pic>
      <p:sp>
        <p:nvSpPr>
          <p:cNvPr id="11" name="Rectangle 10"/>
          <p:cNvSpPr/>
          <p:nvPr/>
        </p:nvSpPr>
        <p:spPr>
          <a:xfrm>
            <a:off x="5883190" y="4617766"/>
            <a:ext cx="2826325" cy="646331"/>
          </a:xfrm>
          <a:prstGeom prst="rect">
            <a:avLst/>
          </a:prstGeom>
        </p:spPr>
        <p:txBody>
          <a:bodyPr wrap="square">
            <a:spAutoFit/>
          </a:bodyPr>
          <a:lstStyle/>
          <a:p>
            <a:r>
              <a:rPr lang="en-GB" dirty="0"/>
              <a:t>Click </a:t>
            </a:r>
            <a:r>
              <a:rPr lang="en-GB" dirty="0">
                <a:hlinkClick r:id="rId7"/>
              </a:rPr>
              <a:t>here</a:t>
            </a:r>
            <a:r>
              <a:rPr lang="en-GB" dirty="0"/>
              <a:t> for starting school support</a:t>
            </a:r>
          </a:p>
        </p:txBody>
      </p:sp>
    </p:spTree>
    <p:extLst>
      <p:ext uri="{BB962C8B-B14F-4D97-AF65-F5344CB8AC3E}">
        <p14:creationId xmlns:p14="http://schemas.microsoft.com/office/powerpoint/2010/main" val="4102370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33062" y="702732"/>
            <a:ext cx="4313071" cy="2777068"/>
          </a:xfrm>
          <a:prstGeom prst="wedgeRoundRectCallout">
            <a:avLst>
              <a:gd name="adj1" fmla="val -22499"/>
              <a:gd name="adj2" fmla="val 61825"/>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We are really looking forward to seeing you in September. Feel free to contact me (Miss Ryan) over the summer holidays and I’ll get back to you as soon as I can.</a:t>
            </a:r>
          </a:p>
          <a:p>
            <a:pPr algn="ctr"/>
            <a:endParaRPr lang="en-GB" sz="1600" dirty="0">
              <a:solidFill>
                <a:schemeClr val="accent6"/>
              </a:solidFill>
            </a:endParaRPr>
          </a:p>
          <a:p>
            <a:pPr algn="ctr"/>
            <a:r>
              <a:rPr lang="en-GB" dirty="0" smtClean="0">
                <a:solidFill>
                  <a:schemeClr val="accent6"/>
                </a:solidFill>
              </a:rPr>
              <a:t>missryanhassell@gmail.com</a:t>
            </a:r>
            <a:r>
              <a:rPr lang="en-GB" sz="1600" dirty="0" smtClean="0">
                <a:solidFill>
                  <a:schemeClr val="accent6"/>
                </a:solidFill>
              </a:rPr>
              <a:t> </a:t>
            </a:r>
            <a:endParaRPr lang="en-GB" sz="1600" dirty="0">
              <a:solidFill>
                <a:schemeClr val="accent6"/>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088318"/>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sp>
        <p:nvSpPr>
          <p:cNvPr id="9" name="TextBox 8">
            <a:extLst>
              <a:ext uri="{FF2B5EF4-FFF2-40B4-BE49-F238E27FC236}">
                <a16:creationId xmlns:a16="http://schemas.microsoft.com/office/drawing/2014/main" id="{EFCAF59E-F1BF-4A37-9E13-B03EA655BCDB}"/>
              </a:ext>
            </a:extLst>
          </p:cNvPr>
          <p:cNvSpPr txBox="1"/>
          <p:nvPr/>
        </p:nvSpPr>
        <p:spPr>
          <a:xfrm>
            <a:off x="5897519" y="2726787"/>
            <a:ext cx="1892969" cy="923330"/>
          </a:xfrm>
          <a:prstGeom prst="rect">
            <a:avLst/>
          </a:prstGeom>
          <a:noFill/>
          <a:ln>
            <a:noFill/>
          </a:ln>
        </p:spPr>
        <p:txBody>
          <a:bodyPr wrap="square" rtlCol="0">
            <a:spAutoFit/>
          </a:bodyPr>
          <a:lstStyle/>
          <a:p>
            <a:pPr algn="ctr"/>
            <a:r>
              <a:rPr lang="en-GB" dirty="0"/>
              <a:t>Insert a photo which shows the playground.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193628"/>
            <a:ext cx="1382786" cy="1495971"/>
          </a:xfrm>
          <a:prstGeom prst="rect">
            <a:avLst/>
          </a:prstGeom>
        </p:spPr>
      </p:pic>
      <p:pic>
        <p:nvPicPr>
          <p:cNvPr id="6" name="Picture 5"/>
          <p:cNvPicPr>
            <a:picLocks noChangeAspect="1"/>
          </p:cNvPicPr>
          <p:nvPr/>
        </p:nvPicPr>
        <p:blipFill rotWithShape="1">
          <a:blip r:embed="rId5"/>
          <a:srcRect l="40308" t="47464" r="27489" b="30226"/>
          <a:stretch/>
        </p:blipFill>
        <p:spPr>
          <a:xfrm>
            <a:off x="5473975" y="1840089"/>
            <a:ext cx="2789492" cy="2754840"/>
          </a:xfrm>
          <a:prstGeom prst="rect">
            <a:avLst/>
          </a:prstGeom>
        </p:spPr>
      </p:pic>
      <p:sp>
        <p:nvSpPr>
          <p:cNvPr id="11" name="TextBox 10"/>
          <p:cNvSpPr txBox="1"/>
          <p:nvPr/>
        </p:nvSpPr>
        <p:spPr>
          <a:xfrm>
            <a:off x="5896712" y="4765246"/>
            <a:ext cx="2365948" cy="646331"/>
          </a:xfrm>
          <a:prstGeom prst="rect">
            <a:avLst/>
          </a:prstGeom>
          <a:noFill/>
        </p:spPr>
        <p:txBody>
          <a:bodyPr wrap="square" rtlCol="0">
            <a:spAutoFit/>
          </a:bodyPr>
          <a:lstStyle/>
          <a:p>
            <a:pPr algn="ctr"/>
            <a:r>
              <a:rPr lang="en-GB" dirty="0" smtClean="0"/>
              <a:t>We can’t wait to see you!</a:t>
            </a:r>
            <a:endParaRPr lang="en-GB" dirty="0"/>
          </a:p>
        </p:txBody>
      </p:sp>
    </p:spTree>
    <p:extLst>
      <p:ext uri="{BB962C8B-B14F-4D97-AF65-F5344CB8AC3E}">
        <p14:creationId xmlns:p14="http://schemas.microsoft.com/office/powerpoint/2010/main" val="2372011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724" y="1566333"/>
            <a:ext cx="3169911" cy="3733800"/>
          </a:xfrm>
          <a:prstGeom prst="rect">
            <a:avLst/>
          </a:prstGeom>
        </p:spPr>
      </p:pic>
      <p:sp>
        <p:nvSpPr>
          <p:cNvPr id="4" name="Rounded Rectangular Callout 3"/>
          <p:cNvSpPr/>
          <p:nvPr/>
        </p:nvSpPr>
        <p:spPr>
          <a:xfrm>
            <a:off x="4902200" y="1557867"/>
            <a:ext cx="3183467" cy="3767666"/>
          </a:xfrm>
          <a:prstGeom prst="wedgeRoundRectCallout">
            <a:avLst>
              <a:gd name="adj1" fmla="val -62925"/>
              <a:gd name="adj2" fmla="val -22669"/>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Welcome to </a:t>
            </a:r>
            <a:endParaRPr lang="en-GB" dirty="0" smtClean="0">
              <a:solidFill>
                <a:schemeClr val="tx1"/>
              </a:solidFill>
            </a:endParaRPr>
          </a:p>
          <a:p>
            <a:pPr algn="ctr"/>
            <a:r>
              <a:rPr lang="en-GB" dirty="0" smtClean="0">
                <a:solidFill>
                  <a:schemeClr val="tx1"/>
                </a:solidFill>
              </a:rPr>
              <a:t>Reception R(RR). </a:t>
            </a:r>
            <a:endParaRPr lang="en-GB" dirty="0">
              <a:solidFill>
                <a:schemeClr val="tx1"/>
              </a:solidFill>
            </a:endParaRPr>
          </a:p>
          <a:p>
            <a:pPr algn="ctr"/>
            <a:r>
              <a:rPr lang="en-GB" dirty="0" smtClean="0">
                <a:solidFill>
                  <a:schemeClr val="tx1"/>
                </a:solidFill>
              </a:rPr>
              <a:t>My name is Miss Ryan </a:t>
            </a:r>
            <a:r>
              <a:rPr lang="en-GB" dirty="0">
                <a:solidFill>
                  <a:schemeClr val="tx1"/>
                </a:solidFill>
              </a:rPr>
              <a:t>and I will be your teacher in September</a:t>
            </a:r>
            <a:r>
              <a:rPr lang="en-GB" dirty="0" smtClean="0">
                <a:solidFill>
                  <a:schemeClr val="tx1"/>
                </a:solidFill>
              </a:rPr>
              <a:t>. Miss Tune is our teaching assistant.  </a:t>
            </a:r>
            <a:endParaRPr lang="en-GB" dirty="0">
              <a:solidFill>
                <a:schemeClr val="tx1"/>
              </a:solidFill>
            </a:endParaRPr>
          </a:p>
          <a:p>
            <a:pPr algn="ctr"/>
            <a:endParaRPr lang="en-GB" dirty="0">
              <a:solidFill>
                <a:schemeClr val="tx1"/>
              </a:solidFill>
            </a:endParaRPr>
          </a:p>
          <a:p>
            <a:pPr algn="ctr"/>
            <a:r>
              <a:rPr lang="en-GB" dirty="0">
                <a:solidFill>
                  <a:schemeClr val="tx1"/>
                </a:solidFill>
              </a:rPr>
              <a:t>Let me tell you what a day in </a:t>
            </a:r>
            <a:r>
              <a:rPr lang="en-GB" dirty="0" smtClean="0">
                <a:solidFill>
                  <a:schemeClr val="tx1"/>
                </a:solidFill>
              </a:rPr>
              <a:t>RR looks </a:t>
            </a:r>
            <a:r>
              <a:rPr lang="en-GB" dirty="0">
                <a:solidFill>
                  <a:schemeClr val="tx1"/>
                </a:solidFill>
              </a:rPr>
              <a:t>like.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744" y="1844040"/>
            <a:ext cx="1351358" cy="221851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7699" y="1844040"/>
            <a:ext cx="1368391" cy="2218510"/>
          </a:xfrm>
          <a:prstGeom prst="rect">
            <a:avLst/>
          </a:prstGeom>
        </p:spPr>
      </p:pic>
      <p:sp>
        <p:nvSpPr>
          <p:cNvPr id="6" name="TextBox 5"/>
          <p:cNvSpPr txBox="1"/>
          <p:nvPr/>
        </p:nvSpPr>
        <p:spPr>
          <a:xfrm>
            <a:off x="1419367" y="4722125"/>
            <a:ext cx="2606723" cy="369332"/>
          </a:xfrm>
          <a:prstGeom prst="rect">
            <a:avLst/>
          </a:prstGeom>
          <a:noFill/>
        </p:spPr>
        <p:txBody>
          <a:bodyPr wrap="square" rtlCol="0">
            <a:spAutoFit/>
          </a:bodyPr>
          <a:lstStyle/>
          <a:p>
            <a:r>
              <a:rPr lang="en-GB" dirty="0" smtClean="0"/>
              <a:t>Miss Ryan &amp; Miss Tune</a:t>
            </a:r>
            <a:endParaRPr lang="en-GB" dirty="0"/>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724" y="1566333"/>
            <a:ext cx="3169911" cy="3733800"/>
          </a:xfrm>
          <a:prstGeom prst="rect">
            <a:avLst/>
          </a:prstGeom>
        </p:spPr>
      </p:pic>
      <p:sp>
        <p:nvSpPr>
          <p:cNvPr id="4" name="Rounded Rectangular Callout 3"/>
          <p:cNvSpPr/>
          <p:nvPr/>
        </p:nvSpPr>
        <p:spPr>
          <a:xfrm>
            <a:off x="4902200" y="1557867"/>
            <a:ext cx="3183467" cy="3767666"/>
          </a:xfrm>
          <a:prstGeom prst="wedgeRoundRectCallout">
            <a:avLst>
              <a:gd name="adj1" fmla="val -62925"/>
              <a:gd name="adj2" fmla="val -22669"/>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Welcome to </a:t>
            </a:r>
          </a:p>
          <a:p>
            <a:pPr algn="ctr"/>
            <a:r>
              <a:rPr lang="en-GB" dirty="0">
                <a:solidFill>
                  <a:schemeClr val="tx1"/>
                </a:solidFill>
              </a:rPr>
              <a:t>Reception </a:t>
            </a:r>
            <a:r>
              <a:rPr lang="en-GB" dirty="0" smtClean="0">
                <a:solidFill>
                  <a:schemeClr val="tx1"/>
                </a:solidFill>
              </a:rPr>
              <a:t>P (RP). </a:t>
            </a:r>
            <a:endParaRPr lang="en-GB" dirty="0">
              <a:solidFill>
                <a:schemeClr val="tx1"/>
              </a:solidFill>
            </a:endParaRPr>
          </a:p>
          <a:p>
            <a:pPr algn="ctr"/>
            <a:r>
              <a:rPr lang="en-GB" dirty="0">
                <a:solidFill>
                  <a:schemeClr val="tx1"/>
                </a:solidFill>
              </a:rPr>
              <a:t>My name is </a:t>
            </a:r>
            <a:r>
              <a:rPr lang="en-GB" dirty="0" smtClean="0">
                <a:solidFill>
                  <a:schemeClr val="tx1"/>
                </a:solidFill>
              </a:rPr>
              <a:t>Mrs </a:t>
            </a:r>
            <a:r>
              <a:rPr lang="en-GB" dirty="0" err="1" smtClean="0">
                <a:solidFill>
                  <a:schemeClr val="tx1"/>
                </a:solidFill>
              </a:rPr>
              <a:t>Pokora</a:t>
            </a:r>
            <a:endParaRPr lang="en-GB" dirty="0" smtClean="0">
              <a:solidFill>
                <a:schemeClr val="tx1"/>
              </a:solidFill>
            </a:endParaRPr>
          </a:p>
          <a:p>
            <a:pPr algn="ctr"/>
            <a:r>
              <a:rPr lang="en-GB" dirty="0" smtClean="0">
                <a:solidFill>
                  <a:schemeClr val="tx1"/>
                </a:solidFill>
              </a:rPr>
              <a:t>and </a:t>
            </a:r>
            <a:r>
              <a:rPr lang="en-GB" dirty="0">
                <a:solidFill>
                  <a:schemeClr val="tx1"/>
                </a:solidFill>
              </a:rPr>
              <a:t>I will be your teacher in September. </a:t>
            </a:r>
            <a:r>
              <a:rPr lang="en-GB" dirty="0" smtClean="0">
                <a:solidFill>
                  <a:schemeClr val="tx1"/>
                </a:solidFill>
              </a:rPr>
              <a:t>Mrs Heath is </a:t>
            </a:r>
            <a:r>
              <a:rPr lang="en-GB" dirty="0">
                <a:solidFill>
                  <a:schemeClr val="tx1"/>
                </a:solidFill>
              </a:rPr>
              <a:t>our teaching assistant.  </a:t>
            </a:r>
          </a:p>
          <a:p>
            <a:pPr algn="ctr"/>
            <a:endParaRPr lang="en-GB" dirty="0">
              <a:solidFill>
                <a:schemeClr val="tx1"/>
              </a:solidFill>
            </a:endParaRPr>
          </a:p>
          <a:p>
            <a:pPr algn="ctr"/>
            <a:r>
              <a:rPr lang="en-GB" dirty="0" smtClean="0">
                <a:solidFill>
                  <a:schemeClr val="tx1"/>
                </a:solidFill>
              </a:rPr>
              <a:t>We can’t wait to see you!</a:t>
            </a:r>
          </a:p>
          <a:p>
            <a:pPr algn="ctr"/>
            <a:r>
              <a:rPr lang="en-GB" dirty="0" smtClean="0">
                <a:solidFill>
                  <a:schemeClr val="tx1"/>
                </a:solidFill>
                <a:sym typeface="Wingdings" panose="05000000000000000000" pitchFamily="2" charset="2"/>
              </a:rPr>
              <a:t></a:t>
            </a:r>
            <a:endParaRPr lang="en-GB"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565" y="1804852"/>
            <a:ext cx="1288863" cy="2218510"/>
          </a:xfrm>
          <a:prstGeom prst="rect">
            <a:avLst/>
          </a:prstGeom>
        </p:spPr>
      </p:pic>
      <p:sp>
        <p:nvSpPr>
          <p:cNvPr id="6" name="TextBox 5"/>
          <p:cNvSpPr txBox="1"/>
          <p:nvPr/>
        </p:nvSpPr>
        <p:spPr>
          <a:xfrm>
            <a:off x="1255565" y="4722125"/>
            <a:ext cx="2770525" cy="369332"/>
          </a:xfrm>
          <a:prstGeom prst="rect">
            <a:avLst/>
          </a:prstGeom>
          <a:noFill/>
        </p:spPr>
        <p:txBody>
          <a:bodyPr wrap="square" rtlCol="0">
            <a:spAutoFit/>
          </a:bodyPr>
          <a:lstStyle/>
          <a:p>
            <a:r>
              <a:rPr lang="en-GB" dirty="0" smtClean="0"/>
              <a:t>Mrs </a:t>
            </a:r>
            <a:r>
              <a:rPr lang="en-GB" dirty="0" err="1" smtClean="0"/>
              <a:t>Pokora</a:t>
            </a:r>
            <a:r>
              <a:rPr lang="en-GB" dirty="0" smtClean="0"/>
              <a:t> &amp; Mrs Heath</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7972" y="1804852"/>
            <a:ext cx="1278119" cy="2218510"/>
          </a:xfrm>
          <a:prstGeom prst="rect">
            <a:avLst/>
          </a:prstGeom>
        </p:spPr>
      </p:pic>
    </p:spTree>
    <p:extLst>
      <p:ext uri="{BB962C8B-B14F-4D97-AF65-F5344CB8AC3E}">
        <p14:creationId xmlns:p14="http://schemas.microsoft.com/office/powerpoint/2010/main" val="60757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695" y="4283914"/>
            <a:ext cx="1700410" cy="2002892"/>
          </a:xfrm>
          <a:prstGeom prst="rect">
            <a:avLst/>
          </a:prstGeom>
        </p:spPr>
      </p:pic>
      <p:sp>
        <p:nvSpPr>
          <p:cNvPr id="4" name="Rounded Rectangular Callout 3"/>
          <p:cNvSpPr/>
          <p:nvPr/>
        </p:nvSpPr>
        <p:spPr>
          <a:xfrm>
            <a:off x="733062" y="702731"/>
            <a:ext cx="4313071" cy="2983975"/>
          </a:xfrm>
          <a:prstGeom prst="wedgeRoundRectCallout">
            <a:avLst>
              <a:gd name="adj1" fmla="val -22499"/>
              <a:gd name="adj2" fmla="val 61825"/>
              <a:gd name="adj3" fmla="val 16667"/>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Good morning! </a:t>
            </a:r>
          </a:p>
          <a:p>
            <a:pPr algn="ctr"/>
            <a:r>
              <a:rPr lang="en-GB" sz="1600" dirty="0">
                <a:solidFill>
                  <a:schemeClr val="tx1"/>
                </a:solidFill>
              </a:rPr>
              <a:t>When you come to school in the morning, you need to walk through the playground and find our classroom door. </a:t>
            </a:r>
          </a:p>
          <a:p>
            <a:pPr algn="ctr"/>
            <a:endParaRPr lang="en-GB" sz="1600" dirty="0">
              <a:solidFill>
                <a:schemeClr val="tx1"/>
              </a:solidFill>
            </a:endParaRPr>
          </a:p>
          <a:p>
            <a:pPr algn="ctr"/>
            <a:r>
              <a:rPr lang="en-GB" sz="1600" dirty="0" smtClean="0">
                <a:solidFill>
                  <a:schemeClr val="tx1"/>
                </a:solidFill>
              </a:rPr>
              <a:t>Your teacher </a:t>
            </a:r>
            <a:r>
              <a:rPr lang="en-GB" sz="1600" dirty="0">
                <a:solidFill>
                  <a:schemeClr val="tx1"/>
                </a:solidFill>
              </a:rPr>
              <a:t>will be there to see you and talk to you and your grown-ups. You might see some adults who work in our class too, such as </a:t>
            </a:r>
            <a:r>
              <a:rPr lang="en-GB" sz="1600" dirty="0" smtClean="0">
                <a:solidFill>
                  <a:schemeClr val="tx1"/>
                </a:solidFill>
              </a:rPr>
              <a:t>Miss Tune, Mrs Heath and Mrs Hyson</a:t>
            </a:r>
          </a:p>
          <a:p>
            <a:pPr algn="ctr"/>
            <a:r>
              <a:rPr lang="en-GB" sz="1600" dirty="0" smtClean="0">
                <a:solidFill>
                  <a:schemeClr val="tx1"/>
                </a:solidFill>
              </a:rPr>
              <a:t>You will be in your school uniform. </a:t>
            </a:r>
            <a:endParaRPr lang="en-GB" sz="16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625" y="4388536"/>
            <a:ext cx="1382786" cy="149439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206" y="1933303"/>
            <a:ext cx="2097595" cy="2661626"/>
          </a:xfrm>
          <a:prstGeom prst="rect">
            <a:avLst/>
          </a:prstGeom>
        </p:spPr>
      </p:pic>
      <p:sp>
        <p:nvSpPr>
          <p:cNvPr id="11" name="TextBox 10"/>
          <p:cNvSpPr txBox="1"/>
          <p:nvPr/>
        </p:nvSpPr>
        <p:spPr>
          <a:xfrm>
            <a:off x="5795206" y="4737521"/>
            <a:ext cx="2553333" cy="338554"/>
          </a:xfrm>
          <a:prstGeom prst="rect">
            <a:avLst/>
          </a:prstGeom>
          <a:noFill/>
        </p:spPr>
        <p:txBody>
          <a:bodyPr wrap="square" rtlCol="0">
            <a:spAutoFit/>
          </a:bodyPr>
          <a:lstStyle/>
          <a:p>
            <a:r>
              <a:rPr lang="en-GB" sz="1600" dirty="0" smtClean="0"/>
              <a:t>Find uniform details</a:t>
            </a:r>
            <a:r>
              <a:rPr lang="en-GB" sz="1600" dirty="0" smtClean="0">
                <a:hlinkClick r:id="rId6"/>
              </a:rPr>
              <a:t> here </a:t>
            </a:r>
            <a:endParaRPr lang="en-GB" sz="1600" dirty="0"/>
          </a:p>
        </p:txBody>
      </p:sp>
      <p:sp>
        <p:nvSpPr>
          <p:cNvPr id="12" name="TextBox 11"/>
          <p:cNvSpPr txBox="1"/>
          <p:nvPr/>
        </p:nvSpPr>
        <p:spPr>
          <a:xfrm>
            <a:off x="2560321" y="5917474"/>
            <a:ext cx="5702340" cy="369332"/>
          </a:xfrm>
          <a:prstGeom prst="rect">
            <a:avLst/>
          </a:prstGeom>
          <a:noFill/>
        </p:spPr>
        <p:txBody>
          <a:bodyPr wrap="square" rtlCol="0">
            <a:spAutoFit/>
          </a:bodyPr>
          <a:lstStyle/>
          <a:p>
            <a:r>
              <a:rPr lang="en-GB" dirty="0" smtClean="0"/>
              <a:t>Buy uniform from </a:t>
            </a:r>
            <a:r>
              <a:rPr lang="en-GB" dirty="0" smtClean="0">
                <a:hlinkClick r:id="rId7"/>
              </a:rPr>
              <a:t>here</a:t>
            </a:r>
            <a:r>
              <a:rPr lang="en-GB" dirty="0" smtClean="0"/>
              <a:t> or </a:t>
            </a:r>
            <a:r>
              <a:rPr lang="en-GB" dirty="0" smtClean="0">
                <a:hlinkClick r:id="rId8"/>
              </a:rPr>
              <a:t>here</a:t>
            </a:r>
            <a:r>
              <a:rPr lang="en-GB" dirty="0" smtClean="0"/>
              <a:t> or any supermarket.  </a:t>
            </a:r>
            <a:endParaRPr lang="en-GB" dirty="0"/>
          </a:p>
        </p:txBody>
      </p:sp>
      <p:sp>
        <p:nvSpPr>
          <p:cNvPr id="13" name="Oval Callout 12"/>
          <p:cNvSpPr/>
          <p:nvPr/>
        </p:nvSpPr>
        <p:spPr>
          <a:xfrm>
            <a:off x="2536784" y="3745438"/>
            <a:ext cx="2076993" cy="1024084"/>
          </a:xfrm>
          <a:prstGeom prst="wedgeEllipse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smtClean="0"/>
              <a:t>I’m Harold, the </a:t>
            </a:r>
            <a:r>
              <a:rPr lang="en-GB" dirty="0" err="1" smtClean="0"/>
              <a:t>Hassell</a:t>
            </a:r>
            <a:r>
              <a:rPr lang="en-GB" dirty="0" smtClean="0"/>
              <a:t> bear</a:t>
            </a:r>
            <a:endParaRPr lang="en-GB" dirty="0"/>
          </a:p>
        </p:txBody>
      </p:sp>
    </p:spTree>
    <p:extLst>
      <p:ext uri="{BB962C8B-B14F-4D97-AF65-F5344CB8AC3E}">
        <p14:creationId xmlns:p14="http://schemas.microsoft.com/office/powerpoint/2010/main" val="692024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57" y="2865954"/>
            <a:ext cx="1700410" cy="2002892"/>
          </a:xfrm>
          <a:prstGeom prst="rect">
            <a:avLst/>
          </a:prstGeom>
        </p:spPr>
      </p:pic>
      <p:sp>
        <p:nvSpPr>
          <p:cNvPr id="4" name="Rounded Rectangular Callout 3"/>
          <p:cNvSpPr/>
          <p:nvPr/>
        </p:nvSpPr>
        <p:spPr>
          <a:xfrm>
            <a:off x="746457" y="524255"/>
            <a:ext cx="7099068" cy="1986324"/>
          </a:xfrm>
          <a:prstGeom prst="wedgeRoundRectCallout">
            <a:avLst>
              <a:gd name="adj1" fmla="val -22499"/>
              <a:gd name="adj2" fmla="val 61825"/>
              <a:gd name="adj3" fmla="val 16667"/>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Coming into class</a:t>
            </a:r>
          </a:p>
          <a:p>
            <a:pPr algn="ctr"/>
            <a:r>
              <a:rPr lang="en-GB" sz="1200" dirty="0" smtClean="0">
                <a:solidFill>
                  <a:schemeClr val="tx1"/>
                </a:solidFill>
              </a:rPr>
              <a:t>When you come to school in September you will come into the school, over the ‘big yard’ and into the infant yard pictured below.  Parents are kindly asked to stop at the classroom gates (due to social distancing) The children then enter the school via your classroom. </a:t>
            </a:r>
          </a:p>
          <a:p>
            <a:pPr algn="ctr"/>
            <a:r>
              <a:rPr lang="en-GB" sz="1200" dirty="0" smtClean="0">
                <a:solidFill>
                  <a:schemeClr val="tx1"/>
                </a:solidFill>
              </a:rPr>
              <a:t>Parents, children usually settle in really well, please don’t worry.  We will contact you with any concerns.  We find the best thing is to have a big smile and hug and say </a:t>
            </a:r>
            <a:r>
              <a:rPr lang="en-GB" sz="1200" dirty="0" err="1" smtClean="0">
                <a:solidFill>
                  <a:schemeClr val="tx1"/>
                </a:solidFill>
              </a:rPr>
              <a:t>bye,bye</a:t>
            </a:r>
            <a:r>
              <a:rPr lang="en-GB" sz="1200" dirty="0" smtClean="0">
                <a:solidFill>
                  <a:schemeClr val="tx1"/>
                </a:solidFill>
              </a:rPr>
              <a:t>. </a:t>
            </a:r>
          </a:p>
          <a:p>
            <a:pPr algn="ctr"/>
            <a:r>
              <a:rPr lang="en-GB" sz="1000" dirty="0" smtClean="0">
                <a:solidFill>
                  <a:schemeClr val="tx1"/>
                </a:solidFill>
              </a:rPr>
              <a:t>(Arrows below indicate the 2 classrooms, class details will be sent over the summer)  </a:t>
            </a:r>
            <a:endParaRPr lang="en-GB" sz="10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6194" y="2455716"/>
            <a:ext cx="4350422" cy="3733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6899073" y="2049369"/>
            <a:ext cx="1361000" cy="95770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2315795" y="5460151"/>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369332"/>
          </a:xfrm>
          <a:prstGeom prst="rect">
            <a:avLst/>
          </a:prstGeom>
          <a:noFill/>
          <a:ln>
            <a:noFill/>
          </a:ln>
        </p:spPr>
        <p:txBody>
          <a:bodyPr wrap="square" rtlCol="0">
            <a:spAutoFit/>
          </a:bodyPr>
          <a:lstStyle/>
          <a:p>
            <a:pPr algn="ctr"/>
            <a:r>
              <a:rPr lang="en-GB" dirty="0" smtClean="0"/>
              <a:t>.</a:t>
            </a:r>
            <a:endParaRPr lang="en-GB"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269" y="3007078"/>
            <a:ext cx="1382786" cy="149597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5378" y="2689056"/>
            <a:ext cx="3860800" cy="2771096"/>
          </a:xfrm>
          <a:prstGeom prst="rect">
            <a:avLst/>
          </a:prstGeom>
        </p:spPr>
      </p:pic>
      <p:sp>
        <p:nvSpPr>
          <p:cNvPr id="9" name="TextBox 8"/>
          <p:cNvSpPr txBox="1"/>
          <p:nvPr/>
        </p:nvSpPr>
        <p:spPr>
          <a:xfrm>
            <a:off x="1689532" y="4947534"/>
            <a:ext cx="1365955" cy="646331"/>
          </a:xfrm>
          <a:prstGeom prst="rect">
            <a:avLst/>
          </a:prstGeom>
          <a:noFill/>
        </p:spPr>
        <p:txBody>
          <a:bodyPr wrap="square" rtlCol="0">
            <a:spAutoFit/>
          </a:bodyPr>
          <a:lstStyle/>
          <a:p>
            <a:pPr algn="ctr"/>
            <a:r>
              <a:rPr lang="en-GB" dirty="0" smtClean="0"/>
              <a:t>Mrs </a:t>
            </a:r>
            <a:r>
              <a:rPr lang="en-GB" dirty="0" err="1" smtClean="0"/>
              <a:t>Pokora</a:t>
            </a:r>
            <a:endParaRPr lang="en-GB" dirty="0" smtClean="0"/>
          </a:p>
          <a:p>
            <a:pPr algn="ctr"/>
            <a:r>
              <a:rPr lang="en-GB" dirty="0" smtClean="0"/>
              <a:t>RP</a:t>
            </a:r>
            <a:endParaRPr lang="en-GB" dirty="0"/>
          </a:p>
        </p:txBody>
      </p:sp>
      <p:sp>
        <p:nvSpPr>
          <p:cNvPr id="11" name="TextBox 10"/>
          <p:cNvSpPr txBox="1"/>
          <p:nvPr/>
        </p:nvSpPr>
        <p:spPr>
          <a:xfrm>
            <a:off x="7350909" y="3364033"/>
            <a:ext cx="1365955" cy="646331"/>
          </a:xfrm>
          <a:prstGeom prst="rect">
            <a:avLst/>
          </a:prstGeom>
          <a:noFill/>
        </p:spPr>
        <p:txBody>
          <a:bodyPr wrap="square" rtlCol="0">
            <a:spAutoFit/>
          </a:bodyPr>
          <a:lstStyle/>
          <a:p>
            <a:pPr algn="ctr"/>
            <a:r>
              <a:rPr lang="en-GB" dirty="0" smtClean="0"/>
              <a:t>Miss Ryan</a:t>
            </a:r>
          </a:p>
          <a:p>
            <a:pPr algn="ctr"/>
            <a:r>
              <a:rPr lang="en-GB" dirty="0" smtClean="0"/>
              <a:t>RR</a:t>
            </a:r>
            <a:endParaRPr lang="en-GB" dirty="0"/>
          </a:p>
        </p:txBody>
      </p:sp>
      <p:sp>
        <p:nvSpPr>
          <p:cNvPr id="12" name="TextBox 11"/>
          <p:cNvSpPr txBox="1"/>
          <p:nvPr/>
        </p:nvSpPr>
        <p:spPr>
          <a:xfrm>
            <a:off x="3375378" y="5554787"/>
            <a:ext cx="3860800" cy="369332"/>
          </a:xfrm>
          <a:prstGeom prst="rect">
            <a:avLst/>
          </a:prstGeom>
          <a:noFill/>
        </p:spPr>
        <p:txBody>
          <a:bodyPr wrap="square" rtlCol="0">
            <a:spAutoFit/>
          </a:bodyPr>
          <a:lstStyle/>
          <a:p>
            <a:pPr algn="ctr"/>
            <a:r>
              <a:rPr lang="en-GB" dirty="0" smtClean="0"/>
              <a:t>The Reception classrooms </a:t>
            </a:r>
          </a:p>
        </p:txBody>
      </p:sp>
      <p:sp>
        <p:nvSpPr>
          <p:cNvPr id="13" name="Left-Up Arrow 12"/>
          <p:cNvSpPr/>
          <p:nvPr/>
        </p:nvSpPr>
        <p:spPr>
          <a:xfrm>
            <a:off x="6292112" y="3865346"/>
            <a:ext cx="1433688" cy="452584"/>
          </a:xfrm>
          <a:prstGeom prst="leftUp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Left-Up Arrow 13"/>
          <p:cNvSpPr/>
          <p:nvPr/>
        </p:nvSpPr>
        <p:spPr>
          <a:xfrm>
            <a:off x="3007970" y="4749785"/>
            <a:ext cx="1993008" cy="483328"/>
          </a:xfrm>
          <a:prstGeom prst="leftUp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8852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62" y="4594929"/>
            <a:ext cx="1700410" cy="2002892"/>
          </a:xfrm>
          <a:prstGeom prst="rect">
            <a:avLst/>
          </a:prstGeom>
        </p:spPr>
      </p:pic>
      <p:sp>
        <p:nvSpPr>
          <p:cNvPr id="4" name="Rounded Rectangular Callout 3"/>
          <p:cNvSpPr/>
          <p:nvPr/>
        </p:nvSpPr>
        <p:spPr>
          <a:xfrm>
            <a:off x="733062" y="702732"/>
            <a:ext cx="4313071" cy="2777068"/>
          </a:xfrm>
          <a:prstGeom prst="wedgeRoundRectCallout">
            <a:avLst>
              <a:gd name="adj1" fmla="val -22499"/>
              <a:gd name="adj2" fmla="val 61825"/>
              <a:gd name="adj3" fmla="val 16667"/>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When you come into the classroom, you will need to take off your coat and hang it on your peg. Each child in our class has their own peg. </a:t>
            </a:r>
            <a:r>
              <a:rPr lang="en-GB" sz="1600" dirty="0" smtClean="0">
                <a:solidFill>
                  <a:schemeClr val="tx1"/>
                </a:solidFill>
              </a:rPr>
              <a:t>You will put your lunch bag (if you have one) and water bottle on the trolley and your school book bag in the box. The adults will make sure everyone knows what to do.  </a:t>
            </a:r>
            <a:r>
              <a:rPr lang="en-GB" sz="1600" i="1" dirty="0" smtClean="0">
                <a:solidFill>
                  <a:schemeClr val="tx1"/>
                </a:solidFill>
              </a:rPr>
              <a:t>(These things are needed everyday, please label all items) </a:t>
            </a:r>
            <a:endParaRPr lang="en-GB" sz="1600" i="1"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55" y="4644537"/>
            <a:ext cx="1382786" cy="1494392"/>
          </a:xfrm>
          <a:prstGeom prst="rect">
            <a:avLst/>
          </a:prstGeom>
        </p:spPr>
      </p:pic>
      <p:sp>
        <p:nvSpPr>
          <p:cNvPr id="6" name="AutoShape 2" descr="https://encrypted-tbn0.gstatic.com/images?q=tbn%3AANd9GcSq7lYlRzZ4dMYDBUfWbp__h7sJ-MC2sFVyzm_Yfz2GwlFoJgfjV6kghZegdPhYgI0b4-FIklg&amp;usqp=C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descr="https://encrypted-tbn0.gstatic.com/images?q=tbn%3AANd9GcSq7lYlRzZ4dMYDBUfWbp__h7sJ-MC2sFVyzm_Yfz2GwlFoJgfjV6kghZegdPhYgI0b4-FIklg&amp;usqp=CA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rotWithShape="1">
          <a:blip r:embed="rId5"/>
          <a:srcRect l="7733" t="27054" r="54417" b="11518"/>
          <a:stretch/>
        </p:blipFill>
        <p:spPr>
          <a:xfrm>
            <a:off x="5560333" y="1971583"/>
            <a:ext cx="2591193" cy="2364378"/>
          </a:xfrm>
          <a:prstGeom prst="rect">
            <a:avLst/>
          </a:prstGeom>
        </p:spPr>
      </p:pic>
      <p:sp>
        <p:nvSpPr>
          <p:cNvPr id="13" name="Oval Callout 12"/>
          <p:cNvSpPr/>
          <p:nvPr/>
        </p:nvSpPr>
        <p:spPr>
          <a:xfrm>
            <a:off x="2398634" y="3760214"/>
            <a:ext cx="2011680" cy="1151493"/>
          </a:xfrm>
          <a:prstGeom prst="wedgeEllipse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smtClean="0"/>
              <a:t>The school book bags are the perfect size to fit in your reading folder</a:t>
            </a:r>
            <a:endParaRPr lang="en-GB" sz="1400" dirty="0"/>
          </a:p>
        </p:txBody>
      </p:sp>
      <p:sp>
        <p:nvSpPr>
          <p:cNvPr id="14" name="TextBox 13"/>
          <p:cNvSpPr txBox="1"/>
          <p:nvPr/>
        </p:nvSpPr>
        <p:spPr>
          <a:xfrm>
            <a:off x="6075886" y="4772932"/>
            <a:ext cx="1845377" cy="369332"/>
          </a:xfrm>
          <a:prstGeom prst="rect">
            <a:avLst/>
          </a:prstGeom>
          <a:noFill/>
        </p:spPr>
        <p:txBody>
          <a:bodyPr wrap="none" rtlCol="0">
            <a:spAutoFit/>
          </a:bodyPr>
          <a:lstStyle/>
          <a:p>
            <a:r>
              <a:rPr lang="en-GB" dirty="0" smtClean="0"/>
              <a:t>School book bag</a:t>
            </a:r>
            <a:endParaRPr lang="en-GB" dirty="0"/>
          </a:p>
        </p:txBody>
      </p:sp>
    </p:spTree>
    <p:extLst>
      <p:ext uri="{BB962C8B-B14F-4D97-AF65-F5344CB8AC3E}">
        <p14:creationId xmlns:p14="http://schemas.microsoft.com/office/powerpoint/2010/main" val="2254626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Our next job is to do the register. We </a:t>
            </a:r>
            <a:r>
              <a:rPr lang="en-GB" sz="1600" dirty="0" smtClean="0">
                <a:solidFill>
                  <a:schemeClr val="tx1"/>
                </a:solidFill>
              </a:rPr>
              <a:t>sit on the carpet and say good morning to each other.  Your teacher will tell you what we will be learning for that day and all of the fun activities that will be available.  Your teachers will give you lots of help throughout the day. Our learning takes place inside and out.  You’ll have so much fun! </a:t>
            </a:r>
            <a:endParaRPr lang="en-GB" sz="1600" dirty="0">
              <a:solidFill>
                <a:schemeClr val="tx1"/>
              </a:solidFill>
            </a:endParaRPr>
          </a:p>
        </p:txBody>
      </p:sp>
      <p:grpSp>
        <p:nvGrpSpPr>
          <p:cNvPr id="6" name="Group 5"/>
          <p:cNvGrpSpPr/>
          <p:nvPr/>
        </p:nvGrpSpPr>
        <p:grpSpPr>
          <a:xfrm>
            <a:off x="4685605" y="2637731"/>
            <a:ext cx="3499022" cy="3719052"/>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972307" y="2654012"/>
            <a:ext cx="3499022" cy="3719052"/>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sp>
        <p:nvSpPr>
          <p:cNvPr id="15" name="TextBox 14">
            <a:extLst>
              <a:ext uri="{FF2B5EF4-FFF2-40B4-BE49-F238E27FC236}">
                <a16:creationId xmlns:a16="http://schemas.microsoft.com/office/drawing/2014/main" id="{844D531E-DBC4-459E-A4E5-4D58DF74B81F}"/>
              </a:ext>
            </a:extLst>
          </p:cNvPr>
          <p:cNvSpPr txBox="1"/>
          <p:nvPr/>
        </p:nvSpPr>
        <p:spPr>
          <a:xfrm>
            <a:off x="5400262" y="3931898"/>
            <a:ext cx="2069707" cy="923330"/>
          </a:xfrm>
          <a:prstGeom prst="rect">
            <a:avLst/>
          </a:prstGeom>
          <a:noFill/>
          <a:ln>
            <a:noFill/>
          </a:ln>
        </p:spPr>
        <p:txBody>
          <a:bodyPr wrap="square" rtlCol="0">
            <a:spAutoFit/>
          </a:bodyPr>
          <a:lstStyle/>
          <a:p>
            <a:pPr algn="ctr"/>
            <a:r>
              <a:rPr lang="en-GB" dirty="0"/>
              <a:t>Insert a photo of school office/office staff.</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17" name="Picture Placeholder 12"/>
          <p:cNvPicPr>
            <a:picLocks noChangeAspect="1"/>
          </p:cNvPicPr>
          <p:nvPr/>
        </p:nvPicPr>
        <p:blipFill>
          <a:blip r:embed="rId5" cstate="print">
            <a:extLst>
              <a:ext uri="{28A0092B-C50C-407E-A947-70E740481C1C}">
                <a14:useLocalDpi xmlns:a14="http://schemas.microsoft.com/office/drawing/2010/main" val="0"/>
              </a:ext>
            </a:extLst>
          </a:blip>
          <a:srcRect t="4993" b="4993"/>
          <a:stretch>
            <a:fillRect/>
          </a:stretch>
        </p:blipFill>
        <p:spPr bwMode="auto">
          <a:xfrm>
            <a:off x="1554479" y="3136073"/>
            <a:ext cx="2338252" cy="23246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3109" y="3153646"/>
            <a:ext cx="2349473" cy="2290800"/>
          </a:xfrm>
          <a:prstGeom prst="rect">
            <a:avLst/>
          </a:prstGeom>
        </p:spPr>
      </p:pic>
    </p:spTree>
    <p:extLst>
      <p:ext uri="{BB962C8B-B14F-4D97-AF65-F5344CB8AC3E}">
        <p14:creationId xmlns:p14="http://schemas.microsoft.com/office/powerpoint/2010/main" val="1986856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719" y="1750422"/>
            <a:ext cx="6635931" cy="3970318"/>
          </a:xfrm>
          <a:prstGeom prst="rect">
            <a:avLst/>
          </a:prstGeom>
          <a:noFill/>
        </p:spPr>
        <p:txBody>
          <a:bodyPr wrap="square" rtlCol="0">
            <a:spAutoFit/>
          </a:bodyPr>
          <a:lstStyle/>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8:40 – 8:50 Children </a:t>
            </a:r>
            <a:r>
              <a:rPr lang="en-GB" altLang="en-US" sz="1400" dirty="0">
                <a:solidFill>
                  <a:schemeClr val="accent6"/>
                </a:solidFill>
                <a:latin typeface="Comic Sans MS" panose="030F0702030302020204" pitchFamily="66" charset="0"/>
              </a:rPr>
              <a:t>(arrive over via the yard am routine)</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8:50 – 9:00 Register is taken</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9:00 – 10:30 </a:t>
            </a:r>
            <a:r>
              <a:rPr lang="en-GB" altLang="en-US" dirty="0" smtClean="0">
                <a:solidFill>
                  <a:schemeClr val="accent6"/>
                </a:solidFill>
                <a:latin typeface="Comic Sans MS" panose="030F0702030302020204" pitchFamily="66" charset="0"/>
              </a:rPr>
              <a:t>Phonics &amp; </a:t>
            </a:r>
            <a:r>
              <a:rPr lang="en-GB" altLang="en-US" sz="1400" dirty="0">
                <a:solidFill>
                  <a:schemeClr val="accent6"/>
                </a:solidFill>
                <a:latin typeface="Comic Sans MS" panose="030F0702030302020204" pitchFamily="66" charset="0"/>
              </a:rPr>
              <a:t>(adult directed and child choice)</a:t>
            </a:r>
            <a:endParaRPr lang="en-GB" altLang="en-US" dirty="0">
              <a:solidFill>
                <a:schemeClr val="accent6"/>
              </a:solidFill>
              <a:latin typeface="Comic Sans MS" panose="030F0702030302020204" pitchFamily="66" charset="0"/>
            </a:endParaRP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10:30 – 10:45 Break </a:t>
            </a:r>
            <a:r>
              <a:rPr lang="en-GB" altLang="en-US" dirty="0" smtClean="0">
                <a:solidFill>
                  <a:schemeClr val="accent6"/>
                </a:solidFill>
                <a:latin typeface="Comic Sans MS" panose="030F0702030302020204" pitchFamily="66" charset="0"/>
              </a:rPr>
              <a:t> </a:t>
            </a:r>
            <a:r>
              <a:rPr lang="en-GB" altLang="en-US" sz="1400" dirty="0" smtClean="0">
                <a:solidFill>
                  <a:schemeClr val="accent6"/>
                </a:solidFill>
                <a:latin typeface="Comic Sans MS" panose="030F0702030302020204" pitchFamily="66" charset="0"/>
              </a:rPr>
              <a:t>(fruit and milk)</a:t>
            </a:r>
            <a:endParaRPr lang="en-GB" altLang="en-US" sz="1400" dirty="0">
              <a:solidFill>
                <a:schemeClr val="accent6"/>
              </a:solidFill>
              <a:latin typeface="Comic Sans MS" panose="030F0702030302020204" pitchFamily="66" charset="0"/>
            </a:endParaRP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10:45 – 11:30 </a:t>
            </a:r>
            <a:r>
              <a:rPr lang="en-GB" altLang="en-US" dirty="0" smtClean="0">
                <a:solidFill>
                  <a:schemeClr val="accent6"/>
                </a:solidFill>
                <a:latin typeface="Comic Sans MS" panose="030F0702030302020204" pitchFamily="66" charset="0"/>
              </a:rPr>
              <a:t>Maths </a:t>
            </a:r>
            <a:r>
              <a:rPr lang="en-GB" altLang="en-US" dirty="0">
                <a:solidFill>
                  <a:schemeClr val="accent6"/>
                </a:solidFill>
                <a:latin typeface="Comic Sans MS" panose="030F0702030302020204" pitchFamily="66" charset="0"/>
              </a:rPr>
              <a:t>&amp; </a:t>
            </a:r>
            <a:r>
              <a:rPr lang="en-GB" altLang="en-US" sz="1400" dirty="0">
                <a:solidFill>
                  <a:schemeClr val="accent6"/>
                </a:solidFill>
                <a:latin typeface="Comic Sans MS" panose="030F0702030302020204" pitchFamily="66" charset="0"/>
              </a:rPr>
              <a:t>(adult directed and child choice)</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11:45 – </a:t>
            </a:r>
            <a:r>
              <a:rPr lang="en-GB" altLang="en-US" dirty="0" smtClean="0">
                <a:solidFill>
                  <a:schemeClr val="accent6"/>
                </a:solidFill>
                <a:latin typeface="Comic Sans MS" panose="030F0702030302020204" pitchFamily="66" charset="0"/>
              </a:rPr>
              <a:t>12:45 </a:t>
            </a:r>
            <a:r>
              <a:rPr lang="en-GB" altLang="en-US" dirty="0">
                <a:solidFill>
                  <a:schemeClr val="accent6"/>
                </a:solidFill>
                <a:latin typeface="Comic Sans MS" panose="030F0702030302020204" pitchFamily="66" charset="0"/>
              </a:rPr>
              <a:t>Lunch</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a:t>
            </a:r>
            <a:r>
              <a:rPr lang="en-GB" altLang="en-US" dirty="0" smtClean="0">
                <a:solidFill>
                  <a:schemeClr val="accent6"/>
                </a:solidFill>
                <a:latin typeface="Comic Sans MS" panose="030F0702030302020204" pitchFamily="66" charset="0"/>
              </a:rPr>
              <a:t>12:45 </a:t>
            </a:r>
            <a:r>
              <a:rPr lang="en-GB" altLang="en-US" dirty="0">
                <a:solidFill>
                  <a:schemeClr val="accent6"/>
                </a:solidFill>
                <a:latin typeface="Comic Sans MS" panose="030F0702030302020204" pitchFamily="66" charset="0"/>
              </a:rPr>
              <a:t>– 13:00 Register is </a:t>
            </a:r>
            <a:r>
              <a:rPr lang="en-GB" altLang="en-US" dirty="0" smtClean="0">
                <a:solidFill>
                  <a:schemeClr val="accent6"/>
                </a:solidFill>
                <a:latin typeface="Comic Sans MS" panose="030F0702030302020204" pitchFamily="66" charset="0"/>
              </a:rPr>
              <a:t>taken &amp; Story time</a:t>
            </a:r>
            <a:endParaRPr lang="en-GB" altLang="en-US" dirty="0">
              <a:solidFill>
                <a:schemeClr val="accent6"/>
              </a:solidFill>
              <a:latin typeface="Comic Sans MS" panose="030F0702030302020204" pitchFamily="66" charset="0"/>
            </a:endParaRP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13:00 – 14:45 </a:t>
            </a:r>
            <a:r>
              <a:rPr lang="en-GB" altLang="en-US" sz="1600" dirty="0">
                <a:solidFill>
                  <a:schemeClr val="accent6"/>
                </a:solidFill>
                <a:latin typeface="Comic Sans MS" panose="030F0702030302020204" pitchFamily="66" charset="0"/>
              </a:rPr>
              <a:t>P</a:t>
            </a:r>
            <a:r>
              <a:rPr lang="en-GB" altLang="en-US" sz="1600" dirty="0" smtClean="0">
                <a:solidFill>
                  <a:schemeClr val="accent6"/>
                </a:solidFill>
                <a:latin typeface="Comic Sans MS" panose="030F0702030302020204" pitchFamily="66" charset="0"/>
              </a:rPr>
              <a:t>rime </a:t>
            </a:r>
            <a:r>
              <a:rPr lang="en-GB" altLang="en-US" sz="1600" dirty="0">
                <a:solidFill>
                  <a:schemeClr val="accent6"/>
                </a:solidFill>
                <a:latin typeface="Comic Sans MS" panose="030F0702030302020204" pitchFamily="66" charset="0"/>
              </a:rPr>
              <a:t>areas core teaching &amp; </a:t>
            </a:r>
            <a:r>
              <a:rPr lang="en-GB" altLang="en-US" sz="1600" dirty="0" smtClean="0">
                <a:solidFill>
                  <a:schemeClr val="accent6"/>
                </a:solidFill>
                <a:latin typeface="Comic Sans MS" panose="030F0702030302020204" pitchFamily="66" charset="0"/>
              </a:rPr>
              <a:t>CP</a:t>
            </a:r>
            <a:endParaRPr lang="en-GB" altLang="en-US" dirty="0">
              <a:solidFill>
                <a:schemeClr val="accent6"/>
              </a:solidFill>
              <a:latin typeface="Comic Sans MS" panose="030F0702030302020204" pitchFamily="66" charset="0"/>
            </a:endParaRP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a:t>
            </a:r>
            <a:r>
              <a:rPr lang="en-GB" altLang="en-US" dirty="0" smtClean="0">
                <a:solidFill>
                  <a:schemeClr val="accent6"/>
                </a:solidFill>
                <a:latin typeface="Comic Sans MS" panose="030F0702030302020204" pitchFamily="66" charset="0"/>
              </a:rPr>
              <a:t>14:45 </a:t>
            </a:r>
            <a:r>
              <a:rPr lang="en-GB" altLang="en-US" dirty="0">
                <a:solidFill>
                  <a:schemeClr val="accent6"/>
                </a:solidFill>
                <a:latin typeface="Comic Sans MS" panose="030F0702030302020204" pitchFamily="66" charset="0"/>
              </a:rPr>
              <a:t>Children are collected </a:t>
            </a:r>
            <a:r>
              <a:rPr lang="en-GB" altLang="en-US" sz="1400" dirty="0">
                <a:solidFill>
                  <a:schemeClr val="accent6"/>
                </a:solidFill>
                <a:latin typeface="Comic Sans MS" panose="030F0702030302020204" pitchFamily="66" charset="0"/>
              </a:rPr>
              <a:t>(wrap around care &amp; clubs)</a:t>
            </a:r>
          </a:p>
          <a:p>
            <a:endParaRPr lang="en-GB" dirty="0"/>
          </a:p>
        </p:txBody>
      </p:sp>
      <p:sp>
        <p:nvSpPr>
          <p:cNvPr id="3" name="TextBox 2"/>
          <p:cNvSpPr txBox="1"/>
          <p:nvPr/>
        </p:nvSpPr>
        <p:spPr>
          <a:xfrm>
            <a:off x="1502229" y="783771"/>
            <a:ext cx="4754880" cy="369332"/>
          </a:xfrm>
          <a:prstGeom prst="rect">
            <a:avLst/>
          </a:prstGeom>
          <a:noFill/>
        </p:spPr>
        <p:txBody>
          <a:bodyPr wrap="square" rtlCol="0">
            <a:spAutoFit/>
          </a:bodyPr>
          <a:lstStyle/>
          <a:p>
            <a:pPr algn="ctr">
              <a:spcBef>
                <a:spcPct val="50000"/>
              </a:spcBef>
            </a:pPr>
            <a:r>
              <a:rPr lang="en-GB" altLang="en-US" dirty="0">
                <a:solidFill>
                  <a:schemeClr val="accent6"/>
                </a:solidFill>
                <a:latin typeface="Comic Sans MS" panose="030F0702030302020204" pitchFamily="66" charset="0"/>
              </a:rPr>
              <a:t> </a:t>
            </a:r>
            <a:r>
              <a:rPr lang="en-GB" altLang="en-US" dirty="0" smtClean="0">
                <a:solidFill>
                  <a:schemeClr val="accent6"/>
                </a:solidFill>
                <a:latin typeface="Comic Sans MS" panose="030F0702030302020204" pitchFamily="66" charset="0"/>
              </a:rPr>
              <a:t>Timetable for </a:t>
            </a:r>
            <a:r>
              <a:rPr lang="en-GB" altLang="en-US" smtClean="0">
                <a:solidFill>
                  <a:schemeClr val="accent6"/>
                </a:solidFill>
                <a:latin typeface="Comic Sans MS" panose="030F0702030302020204" pitchFamily="66" charset="0"/>
              </a:rPr>
              <a:t>a typical day</a:t>
            </a:r>
            <a:endParaRPr lang="en-GB" altLang="en-US" dirty="0">
              <a:solidFill>
                <a:schemeClr val="accent6"/>
              </a:solidFill>
              <a:latin typeface="Comic Sans MS" panose="030F0702030302020204" pitchFamily="66" charset="0"/>
            </a:endParaRPr>
          </a:p>
        </p:txBody>
      </p:sp>
    </p:spTree>
    <p:extLst>
      <p:ext uri="{BB962C8B-B14F-4D97-AF65-F5344CB8AC3E}">
        <p14:creationId xmlns:p14="http://schemas.microsoft.com/office/powerpoint/2010/main" val="3722223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365760"/>
            <a:ext cx="5920925" cy="21986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GB" altLang="en-US" sz="1600" b="1" dirty="0" smtClean="0">
                <a:solidFill>
                  <a:schemeClr val="tx1"/>
                </a:solidFill>
              </a:rPr>
              <a:t>PE day </a:t>
            </a:r>
            <a:r>
              <a:rPr lang="en-GB" altLang="en-US" sz="1600" b="1" dirty="0">
                <a:solidFill>
                  <a:schemeClr val="tx1"/>
                </a:solidFill>
              </a:rPr>
              <a:t>is Thursday </a:t>
            </a:r>
          </a:p>
          <a:p>
            <a:pPr algn="ctr">
              <a:spcBef>
                <a:spcPct val="50000"/>
              </a:spcBef>
            </a:pPr>
            <a:r>
              <a:rPr lang="en-GB" altLang="en-US" sz="1600" dirty="0">
                <a:solidFill>
                  <a:schemeClr val="tx1"/>
                </a:solidFill>
              </a:rPr>
              <a:t>Our 1</a:t>
            </a:r>
            <a:r>
              <a:rPr lang="en-GB" altLang="en-US" sz="1600" baseline="30000" dirty="0">
                <a:solidFill>
                  <a:schemeClr val="tx1"/>
                </a:solidFill>
              </a:rPr>
              <a:t>st</a:t>
            </a:r>
            <a:r>
              <a:rPr lang="en-GB" altLang="en-US" sz="1600" dirty="0">
                <a:solidFill>
                  <a:schemeClr val="tx1"/>
                </a:solidFill>
              </a:rPr>
              <a:t> PE session will be Thursday the 10</a:t>
            </a:r>
            <a:r>
              <a:rPr lang="en-GB" altLang="en-US" sz="1600" baseline="30000" dirty="0">
                <a:solidFill>
                  <a:schemeClr val="tx1"/>
                </a:solidFill>
              </a:rPr>
              <a:t>th</a:t>
            </a:r>
            <a:r>
              <a:rPr lang="en-GB" altLang="en-US" sz="1600" dirty="0">
                <a:solidFill>
                  <a:schemeClr val="tx1"/>
                </a:solidFill>
              </a:rPr>
              <a:t> September and then weekly from that date onwards.   On a Thursday please send your child dressed in their PE </a:t>
            </a:r>
            <a:r>
              <a:rPr lang="en-GB" altLang="en-US" sz="1600" dirty="0" smtClean="0">
                <a:solidFill>
                  <a:schemeClr val="tx1"/>
                </a:solidFill>
              </a:rPr>
              <a:t>kit.  </a:t>
            </a:r>
          </a:p>
          <a:p>
            <a:pPr algn="ctr">
              <a:spcBef>
                <a:spcPct val="50000"/>
              </a:spcBef>
            </a:pPr>
            <a:endParaRPr lang="en-GB" altLang="en-US" sz="1600" dirty="0">
              <a:solidFill>
                <a:schemeClr val="tx1"/>
              </a:solidFill>
            </a:endParaRPr>
          </a:p>
          <a:p>
            <a:pPr algn="ctr">
              <a:spcBef>
                <a:spcPct val="50000"/>
              </a:spcBef>
            </a:pPr>
            <a:r>
              <a:rPr lang="en-GB" altLang="en-US" sz="1600" dirty="0" smtClean="0">
                <a:solidFill>
                  <a:schemeClr val="tx1"/>
                </a:solidFill>
              </a:rPr>
              <a:t>PE lessons are provided by our specialist coaches.  </a:t>
            </a:r>
            <a:r>
              <a:rPr lang="en-GB" altLang="en-US" sz="1600" dirty="0" smtClean="0">
                <a:solidFill>
                  <a:schemeClr val="tx1"/>
                </a:solidFill>
                <a:hlinkClick r:id="rId3"/>
              </a:rPr>
              <a:t>LMA</a:t>
            </a:r>
            <a:endParaRPr lang="en-GB" altLang="en-US" sz="1600" dirty="0">
              <a:solidFill>
                <a:schemeClr val="tx1"/>
              </a:solidFill>
            </a:endParaRPr>
          </a:p>
          <a:p>
            <a:pPr algn="ctr"/>
            <a:endParaRPr lang="en-GB" sz="1600" dirty="0">
              <a:solidFill>
                <a:schemeClr val="tx1"/>
              </a:solidFill>
            </a:endParaRPr>
          </a:p>
        </p:txBody>
      </p:sp>
      <p:grpSp>
        <p:nvGrpSpPr>
          <p:cNvPr id="6" name="Group 5"/>
          <p:cNvGrpSpPr/>
          <p:nvPr/>
        </p:nvGrpSpPr>
        <p:grpSpPr>
          <a:xfrm>
            <a:off x="4603955" y="2637350"/>
            <a:ext cx="3719273" cy="3719432"/>
            <a:chOff x="4646881" y="1226827"/>
            <a:chExt cx="4462580" cy="446277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4646881" y="4594927"/>
              <a:ext cx="1305708" cy="109467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7748461" y="1226827"/>
              <a:ext cx="1361000" cy="957709"/>
            </a:xfrm>
            <a:prstGeom prst="rect">
              <a:avLst/>
            </a:prstGeom>
          </p:spPr>
        </p:pic>
      </p:grpSp>
      <p:grpSp>
        <p:nvGrpSpPr>
          <p:cNvPr id="9" name="Group 8"/>
          <p:cNvGrpSpPr/>
          <p:nvPr/>
        </p:nvGrpSpPr>
        <p:grpSpPr>
          <a:xfrm>
            <a:off x="972307" y="2583512"/>
            <a:ext cx="3558986" cy="3789552"/>
            <a:chOff x="4744849" y="1142695"/>
            <a:chExt cx="4270259" cy="454690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7654108" y="1142695"/>
              <a:ext cx="1361000" cy="957709"/>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sp>
        <p:nvSpPr>
          <p:cNvPr id="15" name="TextBox 14">
            <a:extLst>
              <a:ext uri="{FF2B5EF4-FFF2-40B4-BE49-F238E27FC236}">
                <a16:creationId xmlns:a16="http://schemas.microsoft.com/office/drawing/2014/main" id="{844D531E-DBC4-459E-A4E5-4D58DF74B81F}"/>
              </a:ext>
            </a:extLst>
          </p:cNvPr>
          <p:cNvSpPr txBox="1"/>
          <p:nvPr/>
        </p:nvSpPr>
        <p:spPr>
          <a:xfrm>
            <a:off x="5400262" y="3931898"/>
            <a:ext cx="2069707" cy="923330"/>
          </a:xfrm>
          <a:prstGeom prst="rect">
            <a:avLst/>
          </a:prstGeom>
          <a:noFill/>
          <a:ln>
            <a:noFill/>
          </a:ln>
        </p:spPr>
        <p:txBody>
          <a:bodyPr wrap="square" rtlCol="0">
            <a:spAutoFit/>
          </a:bodyPr>
          <a:lstStyle/>
          <a:p>
            <a:pPr algn="ctr"/>
            <a:r>
              <a:rPr lang="en-GB" dirty="0"/>
              <a:t>Insert a photo of school office/office staff.</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87500" y="3136073"/>
            <a:ext cx="2311400" cy="2276592"/>
          </a:xfrm>
          <a:prstGeom prst="rect">
            <a:avLst/>
          </a:prstGeom>
        </p:spPr>
      </p:pic>
      <p:pic>
        <p:nvPicPr>
          <p:cNvPr id="17" name="Picture 16"/>
          <p:cNvPicPr>
            <a:picLocks noChangeAspect="1"/>
          </p:cNvPicPr>
          <p:nvPr/>
        </p:nvPicPr>
        <p:blipFill rotWithShape="1">
          <a:blip r:embed="rId7"/>
          <a:srcRect l="60737" t="14757" r="4737" b="40953"/>
          <a:stretch/>
        </p:blipFill>
        <p:spPr>
          <a:xfrm>
            <a:off x="5308688" y="3153646"/>
            <a:ext cx="2311312" cy="2290799"/>
          </a:xfrm>
          <a:prstGeom prst="rect">
            <a:avLst/>
          </a:prstGeom>
        </p:spPr>
      </p:pic>
    </p:spTree>
    <p:extLst>
      <p:ext uri="{BB962C8B-B14F-4D97-AF65-F5344CB8AC3E}">
        <p14:creationId xmlns:p14="http://schemas.microsoft.com/office/powerpoint/2010/main" val="3073366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1556</TotalTime>
  <Words>1578</Words>
  <Application>Microsoft Office PowerPoint</Application>
  <PresentationFormat>On-screen Show (4:3)</PresentationFormat>
  <Paragraphs>167</Paragraphs>
  <Slides>20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Wingdings</vt:lpstr>
      <vt:lpstr>Twinkl</vt:lpstr>
      <vt:lpstr>Calibri</vt:lpstr>
      <vt:lpstr>Comic Sans MS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Nicky Ryan</dc:creator>
  <cp:lastModifiedBy>Mrs Lear</cp:lastModifiedBy>
  <cp:revision>41</cp:revision>
  <dcterms:created xsi:type="dcterms:W3CDTF">2020-06-04T15:43:43Z</dcterms:created>
  <dcterms:modified xsi:type="dcterms:W3CDTF">2020-07-11T08:20:55Z</dcterms:modified>
</cp:coreProperties>
</file>